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BA83-700D-4A94-8EF6-6B5CD86AB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8F3C18-64C3-4ECE-8CDA-33E01646F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DB5636-D14E-4A31-A74B-0B4BBA97513F}"/>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9D4A8DF1-CF6F-4E54-9F10-101FD1384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4A8874-1377-400D-BA7D-A9D5670DB943}"/>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206004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F1DA-CE0D-4A80-B177-ABD0990299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5690E3-4372-4024-982F-262D75D3F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565B3-C222-4074-95EF-E51C7401E0AE}"/>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79A1D4F7-1ABE-4871-970A-5DE96896D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C30C3F-5A24-4DD3-97B6-0793CB101798}"/>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221082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687C7A-CE64-4503-A029-7FF783F6D5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6B3A6-3393-4123-B4B1-D6CA40ECC8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E376-614E-4E8C-BEC6-49244509B539}"/>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FC8893C7-88E0-455C-AA35-332F7938C1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039C80-2B0E-4A17-98A3-7DC5ED84F039}"/>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39645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9098-5F86-43B2-BC93-C4D6F6C13D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74898-F80C-4528-8B01-37EE7D1FE3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02A3D-1729-4C80-8A55-37EA4D6FEEF0}"/>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314F1CFC-3832-4419-A702-4DEF01917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06A6B-3598-4191-8B22-EC11E69D48E5}"/>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69098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BEBD-CC6F-4E80-BA73-B93D0F22C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DB2032-87BA-4AA1-9FDC-112221A26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2258B0-E06B-46AE-A6C0-523D1B8D7155}"/>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83A2FA8B-3636-4C68-852E-9AE3C72ED9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A105FB-C261-4B4F-9170-8A6E1E7F6DB5}"/>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290552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2074-B30E-45DA-B18E-4110CEF342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AC01F-E03D-464E-8102-E77198BF9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404CC8-0C89-47E2-B038-4AE2FE883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B0E080-4782-4EDC-AEB6-7D05692C1E15}"/>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6" name="Footer Placeholder 5">
            <a:extLst>
              <a:ext uri="{FF2B5EF4-FFF2-40B4-BE49-F238E27FC236}">
                <a16:creationId xmlns:a16="http://schemas.microsoft.com/office/drawing/2014/main" id="{1CF97E50-1D2D-4B87-9C79-E5B931C85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A05C83-E62F-40B1-B943-6E89F7122D50}"/>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299697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4227-C7ED-4EBA-B65A-C8D90974FC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D625EB-761F-42DF-9975-683300765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5E5D3-2100-40FD-A1A8-AB57865FA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194D7A-1634-4DC6-AA78-19A6FB987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C6744-E14E-4379-8F11-EB5AEF51B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084FAA-CB05-4B45-A413-E5FC530BDB85}"/>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8" name="Footer Placeholder 7">
            <a:extLst>
              <a:ext uri="{FF2B5EF4-FFF2-40B4-BE49-F238E27FC236}">
                <a16:creationId xmlns:a16="http://schemas.microsoft.com/office/drawing/2014/main" id="{A3DAC496-A21C-4A4D-A652-5561F14593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FD568A-A1C4-48D7-998F-5C8FC2F51DA1}"/>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132656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717A-7F60-40A6-A0DD-21A2B39FA2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A35A22-7BDE-4BCB-8461-6B60F51600FA}"/>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4" name="Footer Placeholder 3">
            <a:extLst>
              <a:ext uri="{FF2B5EF4-FFF2-40B4-BE49-F238E27FC236}">
                <a16:creationId xmlns:a16="http://schemas.microsoft.com/office/drawing/2014/main" id="{1DF97BA2-49B7-482D-9B4C-6619334F5C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7F4826-E0D4-4B90-ABAD-966651A3CA30}"/>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371100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211EF-8228-4BBB-94A5-F3813BADD59E}"/>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3" name="Footer Placeholder 2">
            <a:extLst>
              <a:ext uri="{FF2B5EF4-FFF2-40B4-BE49-F238E27FC236}">
                <a16:creationId xmlns:a16="http://schemas.microsoft.com/office/drawing/2014/main" id="{397170DB-C0C7-425E-9A87-6F3B6A38B2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E36615-390F-40F6-8A69-3DBCC93FCADD}"/>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262938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64F0-4CC1-49B3-9E41-D271C4B49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A49355-7FB2-41EB-8A9B-E09CB0A71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F8F340-6C93-46D5-97DC-864E9CA76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D449C-13E2-4E20-A4E2-8D3A2FC161A6}"/>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6" name="Footer Placeholder 5">
            <a:extLst>
              <a:ext uri="{FF2B5EF4-FFF2-40B4-BE49-F238E27FC236}">
                <a16:creationId xmlns:a16="http://schemas.microsoft.com/office/drawing/2014/main" id="{CCCAD73B-F73E-482B-9AF6-97518D86F1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1B9BE6-AA7A-4DD1-A707-43DEB42A2CF1}"/>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181804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836E-A3D0-4492-82A3-AD54D327D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0183F9-D024-4022-A0D9-C09DAD7ED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5228EE-512D-4B11-BB48-20991D15F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DB203-46EA-41F0-8E85-4ACEA70A2665}"/>
              </a:ext>
            </a:extLst>
          </p:cNvPr>
          <p:cNvSpPr>
            <a:spLocks noGrp="1"/>
          </p:cNvSpPr>
          <p:nvPr>
            <p:ph type="dt" sz="half" idx="10"/>
          </p:nvPr>
        </p:nvSpPr>
        <p:spPr/>
        <p:txBody>
          <a:bodyPr/>
          <a:lstStyle/>
          <a:p>
            <a:fld id="{4242F42B-E1B0-4C6D-BCD9-AD7A609CE5A8}" type="datetimeFigureOut">
              <a:rPr lang="en-GB" smtClean="0"/>
              <a:t>09/08/2023</a:t>
            </a:fld>
            <a:endParaRPr lang="en-GB"/>
          </a:p>
        </p:txBody>
      </p:sp>
      <p:sp>
        <p:nvSpPr>
          <p:cNvPr id="6" name="Footer Placeholder 5">
            <a:extLst>
              <a:ext uri="{FF2B5EF4-FFF2-40B4-BE49-F238E27FC236}">
                <a16:creationId xmlns:a16="http://schemas.microsoft.com/office/drawing/2014/main" id="{CA0D9599-C074-4CB3-9C4C-4A3A52B84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E7232-8DAA-4BB8-9B18-8FADA77CD960}"/>
              </a:ext>
            </a:extLst>
          </p:cNvPr>
          <p:cNvSpPr>
            <a:spLocks noGrp="1"/>
          </p:cNvSpPr>
          <p:nvPr>
            <p:ph type="sldNum" sz="quarter" idx="12"/>
          </p:nvPr>
        </p:nvSpPr>
        <p:spPr/>
        <p:txBody>
          <a:bodyPr/>
          <a:lstStyle/>
          <a:p>
            <a:fld id="{0C6F88AF-0403-4B80-9C09-7D9250BF162E}" type="slidenum">
              <a:rPr lang="en-GB" smtClean="0"/>
              <a:t>‹#›</a:t>
            </a:fld>
            <a:endParaRPr lang="en-GB"/>
          </a:p>
        </p:txBody>
      </p:sp>
    </p:spTree>
    <p:extLst>
      <p:ext uri="{BB962C8B-B14F-4D97-AF65-F5344CB8AC3E}">
        <p14:creationId xmlns:p14="http://schemas.microsoft.com/office/powerpoint/2010/main" val="154086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396A3-D9B2-4405-912B-8F6E39596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513F17-F961-4E8B-ADD6-D31528C38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CAF1D8-0182-4091-9166-FC5BBA9A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2F42B-E1B0-4C6D-BCD9-AD7A609CE5A8}" type="datetimeFigureOut">
              <a:rPr lang="en-GB" smtClean="0"/>
              <a:t>09/08/2023</a:t>
            </a:fld>
            <a:endParaRPr lang="en-GB"/>
          </a:p>
        </p:txBody>
      </p:sp>
      <p:sp>
        <p:nvSpPr>
          <p:cNvPr id="5" name="Footer Placeholder 4">
            <a:extLst>
              <a:ext uri="{FF2B5EF4-FFF2-40B4-BE49-F238E27FC236}">
                <a16:creationId xmlns:a16="http://schemas.microsoft.com/office/drawing/2014/main" id="{48827540-1D08-4A62-9D8A-9F9099085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5CE1C5-E584-4F8B-9281-EC2E635F4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F88AF-0403-4B80-9C09-7D9250BF162E}" type="slidenum">
              <a:rPr lang="en-GB" smtClean="0"/>
              <a:t>‹#›</a:t>
            </a:fld>
            <a:endParaRPr lang="en-GB"/>
          </a:p>
        </p:txBody>
      </p:sp>
    </p:spTree>
    <p:extLst>
      <p:ext uri="{BB962C8B-B14F-4D97-AF65-F5344CB8AC3E}">
        <p14:creationId xmlns:p14="http://schemas.microsoft.com/office/powerpoint/2010/main" val="353089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FMSmart@outlook.com"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s://nam04.safelinks.protection.outlook.com/?url=https%3A%2F%2Fwww.timeanddate.com%2Fworldclock%2Ffixedtime.html%3Fiso%3D20230913T2000&amp;data=05%7C01%7Cpfelten%40elon.edu%7C231e69f5063845da30b708db87965cf5%7Cba18326d711f4ae286816115493a7a53%7C0%7C0%7C638252852168168334%7CUnknown%7CTWFpbGZsb3d8eyJWIjoiMC4wLjAwMDAiLCJQIjoiV2luMzIiLCJBTiI6Ik1haWwiLCJXVCI6Mn0%3D%7C3000%7C%7C%7C&amp;sdata=WDb%2B4D1OaMB%2FE97JFbRq6I0tTFGu9A1B%2Fv3AN1hDn0s%3D&amp;reserved=0" TargetMode="External"/><Relationship Id="rId5" Type="http://schemas.openxmlformats.org/officeDocument/2006/relationships/hyperlink" Target="https://nam04.safelinks.protection.outlook.com/?url=https%3A%2F%2Fwww.timeanddate.com%2Fworldclock%2Ffixedtime.html%3Fiso%3D20230912T14%26p1%3D1440&amp;data=05%7C01%7Cpfelten%40elon.edu%7C231e69f5063845da30b708db87965cf5%7Cba18326d711f4ae286816115493a7a53%7C0%7C0%7C638252852168168334%7CUnknown%7CTWFpbGZsb3d8eyJWIjoiMC4wLjAwMDAiLCJQIjoiV2luMzIiLCJBTiI6Ik1haWwiLCJXVCI6Mn0%3D%7C3000%7C%7C%7C&amp;sdata=PEeDGjMvS07Zguq8JHZsB7UmSIkcMzcHcIwfF8ZjKo0%3D&amp;reserved=0"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6">
            <a:extLst>
              <a:ext uri="{FF2B5EF4-FFF2-40B4-BE49-F238E27FC236}">
                <a16:creationId xmlns:a16="http://schemas.microsoft.com/office/drawing/2014/main" id="{E142508D-DCB4-49FC-885E-2CF85330E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Freeform: Shape 58">
            <a:extLst>
              <a:ext uri="{FF2B5EF4-FFF2-40B4-BE49-F238E27FC236}">
                <a16:creationId xmlns:a16="http://schemas.microsoft.com/office/drawing/2014/main" id="{2791DBF5-3FCA-4011-AF8A-650D650F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9" name="Freeform: Shape 60">
            <a:extLst>
              <a:ext uri="{FF2B5EF4-FFF2-40B4-BE49-F238E27FC236}">
                <a16:creationId xmlns:a16="http://schemas.microsoft.com/office/drawing/2014/main" id="{D964C04B-075F-470A-BC51-AF7231465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0B25E0B-CE8E-7082-D639-CC3584BD7C20}"/>
              </a:ext>
            </a:extLst>
          </p:cNvPr>
          <p:cNvSpPr>
            <a:spLocks noGrp="1"/>
          </p:cNvSpPr>
          <p:nvPr>
            <p:ph type="title"/>
          </p:nvPr>
        </p:nvSpPr>
        <p:spPr>
          <a:xfrm>
            <a:off x="117446" y="117447"/>
            <a:ext cx="4446528" cy="726088"/>
          </a:xfrm>
        </p:spPr>
        <p:txBody>
          <a:bodyPr vert="horz" lIns="91440" tIns="45720" rIns="91440" bIns="45720" rtlCol="0" anchor="b">
            <a:normAutofit/>
          </a:bodyPr>
          <a:lstStyle/>
          <a:p>
            <a:r>
              <a:rPr lang="en-US" sz="4000" b="1" dirty="0">
                <a:latin typeface="Arial" panose="020B0604020202020204" pitchFamily="34" charset="0"/>
                <a:cs typeface="Arial" panose="020B0604020202020204" pitchFamily="34" charset="0"/>
              </a:rPr>
              <a:t>EDTA Speakeasy</a:t>
            </a:r>
          </a:p>
        </p:txBody>
      </p:sp>
      <p:sp>
        <p:nvSpPr>
          <p:cNvPr id="70" name="Rectangle 62">
            <a:extLst>
              <a:ext uri="{FF2B5EF4-FFF2-40B4-BE49-F238E27FC236}">
                <a16:creationId xmlns:a16="http://schemas.microsoft.com/office/drawing/2014/main" id="{157AB58F-FDBA-4575-9E72-86B7F843F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64">
            <a:extLst>
              <a:ext uri="{FF2B5EF4-FFF2-40B4-BE49-F238E27FC236}">
                <a16:creationId xmlns:a16="http://schemas.microsoft.com/office/drawing/2014/main" id="{90D78486-07CC-4AFC-93CC-B95A73D03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AE95281-FDEE-C58C-04FA-53DE2E4B25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07446" y="901861"/>
            <a:ext cx="1930108" cy="1447581"/>
          </a:xfrm>
          <a:prstGeom prst="rect">
            <a:avLst/>
          </a:prstGeom>
        </p:spPr>
      </p:pic>
      <p:pic>
        <p:nvPicPr>
          <p:cNvPr id="11" name="Picture 10">
            <a:extLst>
              <a:ext uri="{FF2B5EF4-FFF2-40B4-BE49-F238E27FC236}">
                <a16:creationId xmlns:a16="http://schemas.microsoft.com/office/drawing/2014/main" id="{E411834D-1F9A-A5AA-3252-134035AA20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106" y="636118"/>
            <a:ext cx="1961935" cy="1975104"/>
          </a:xfrm>
          <a:prstGeom prst="rect">
            <a:avLst/>
          </a:prstGeom>
        </p:spPr>
      </p:pic>
      <p:pic>
        <p:nvPicPr>
          <p:cNvPr id="9" name="Picture 8">
            <a:extLst>
              <a:ext uri="{FF2B5EF4-FFF2-40B4-BE49-F238E27FC236}">
                <a16:creationId xmlns:a16="http://schemas.microsoft.com/office/drawing/2014/main" id="{DBDF1A69-A0DE-07AD-C969-8E63B90725A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395" y="643952"/>
            <a:ext cx="1975104" cy="1975104"/>
          </a:xfrm>
          <a:prstGeom prst="rect">
            <a:avLst/>
          </a:prstGeom>
        </p:spPr>
      </p:pic>
      <p:sp>
        <p:nvSpPr>
          <p:cNvPr id="5" name="Content Placeholder 4">
            <a:extLst>
              <a:ext uri="{FF2B5EF4-FFF2-40B4-BE49-F238E27FC236}">
                <a16:creationId xmlns:a16="http://schemas.microsoft.com/office/drawing/2014/main" id="{883F972A-34EB-FA5B-3E8B-C3E86156BCED}"/>
              </a:ext>
            </a:extLst>
          </p:cNvPr>
          <p:cNvSpPr>
            <a:spLocks noGrp="1"/>
          </p:cNvSpPr>
          <p:nvPr>
            <p:ph sz="half" idx="1"/>
          </p:nvPr>
        </p:nvSpPr>
        <p:spPr>
          <a:xfrm>
            <a:off x="424815" y="2443480"/>
            <a:ext cx="4021713" cy="3481832"/>
          </a:xfrm>
        </p:spPr>
        <p:txBody>
          <a:bodyPr vert="horz" lIns="91440" tIns="45720" rIns="91440" bIns="45720" rtlCol="0">
            <a:noAutofit/>
          </a:bodyPr>
          <a:lstStyle/>
          <a:p>
            <a:pPr marL="0" indent="0">
              <a:buNone/>
            </a:pPr>
            <a:endParaRPr lang="en-US" sz="1400" dirty="0"/>
          </a:p>
          <a:p>
            <a:pPr marL="0" indent="0">
              <a:buNone/>
            </a:pPr>
            <a:r>
              <a:rPr lang="en-US" sz="1400" dirty="0">
                <a:latin typeface="Arial" panose="020B0604020202020204" pitchFamily="34" charset="0"/>
                <a:cs typeface="Arial" panose="020B0604020202020204" pitchFamily="34" charset="0"/>
              </a:rPr>
              <a:t>Celia Popovic and Fiona Smart invite you to the Sept 2023 EDTA Speakeasy and it is an EDTA first!!</a:t>
            </a:r>
          </a:p>
          <a:p>
            <a:r>
              <a:rPr lang="en-GB" sz="1400"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To accommodate different time zones, the session will run twice: </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Tuesday, 12 September 2023, 14:00 UTC (GMT) </a:t>
            </a:r>
            <a:r>
              <a:rPr lang="en-GB" sz="1400" u="sng" kern="0" dirty="0">
                <a:solidFill>
                  <a:srgbClr val="0078D7"/>
                </a:solidFill>
                <a:effectLst/>
                <a:latin typeface="Arial" panose="020B0604020202020204" pitchFamily="34" charset="0"/>
                <a:ea typeface="Times New Roman" panose="02020603050405020304" pitchFamily="18" charset="0"/>
                <a:cs typeface="Arial" panose="020B0604020202020204" pitchFamily="34" charset="0"/>
                <a:hlinkClick r:id="rId5" tooltip="https://nam04.safelinks.protection.outlook.com/?url=https%3A%2F%2Fwww.timeanddate.com%2Fworldclock%2Ffixedtime.html%3Fiso%3D20230912T14%26p1%3D1440&amp;data=05%7C01%7Cpfelten%40elon.edu%7C231e69f5063845da30b708db87965cf5%7Cba18326d711f4ae286816115493a7a53%7C0"/>
              </a:rPr>
              <a:t>Click here for the time in your country</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Wednesday, 13 September 2023, 20:00 UTC (GMT) </a:t>
            </a:r>
            <a:r>
              <a:rPr lang="en-GB" sz="1400" u="sng" kern="0" dirty="0">
                <a:solidFill>
                  <a:srgbClr val="0078D7"/>
                </a:solidFill>
                <a:effectLst/>
                <a:latin typeface="Arial" panose="020B0604020202020204" pitchFamily="34" charset="0"/>
                <a:ea typeface="Times New Roman" panose="02020603050405020304" pitchFamily="18" charset="0"/>
                <a:cs typeface="Arial" panose="020B0604020202020204" pitchFamily="34" charset="0"/>
                <a:hlinkClick r:id="rId6" tooltip="https://nam04.safelinks.protection.outlook.com/?url=https%3A%2F%2Fwww.timeanddate.com%2Fworldclock%2Ffixedtime.html%3Fiso%3D20230913T2000&amp;data=05%7C01%7Cpfelten%40elon.edu%7C231e69f5063845da30b708db87965cf5%7Cba18326d711f4ae286816115493a7a53%7C0%7C0%7C638"/>
              </a:rPr>
              <a:t>Click here for the time in your country</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To register: email Fiona at </a:t>
            </a:r>
            <a:r>
              <a:rPr lang="en-US" sz="1400" dirty="0">
                <a:latin typeface="Arial" panose="020B0604020202020204" pitchFamily="34" charset="0"/>
                <a:cs typeface="Arial" panose="020B0604020202020204" pitchFamily="34" charset="0"/>
                <a:hlinkClick r:id="rId7"/>
              </a:rPr>
              <a:t>FMSmart@outlook.com</a:t>
            </a:r>
            <a:r>
              <a:rPr lang="en-US" sz="1400" dirty="0">
                <a:latin typeface="Arial" panose="020B0604020202020204" pitchFamily="34" charset="0"/>
                <a:cs typeface="Arial" panose="020B0604020202020204" pitchFamily="34" charset="0"/>
              </a:rPr>
              <a:t> - do tell her which Speakeasy you will join </a:t>
            </a:r>
            <a:r>
              <a:rPr lang="en-US" sz="1400" dirty="0">
                <a:latin typeface="Arial" panose="020B0604020202020204" pitchFamily="34" charset="0"/>
                <a:cs typeface="Arial" panose="020B0604020202020204" pitchFamily="34" charset="0"/>
                <a:sym typeface="Wingdings" panose="05000000000000000000" pitchFamily="2" charset="2"/>
              </a:rPr>
              <a:t></a:t>
            </a:r>
            <a:br>
              <a:rPr lang="en-US" sz="1400" dirty="0"/>
            </a:br>
            <a:endParaRPr lang="en-US" sz="1400" dirty="0"/>
          </a:p>
        </p:txBody>
      </p:sp>
      <p:graphicFrame>
        <p:nvGraphicFramePr>
          <p:cNvPr id="7" name="Table 7">
            <a:extLst>
              <a:ext uri="{FF2B5EF4-FFF2-40B4-BE49-F238E27FC236}">
                <a16:creationId xmlns:a16="http://schemas.microsoft.com/office/drawing/2014/main" id="{2B7769C3-6F45-48C4-995F-14891AF0ED0C}"/>
              </a:ext>
            </a:extLst>
          </p:cNvPr>
          <p:cNvGraphicFramePr>
            <a:graphicFrameLocks noGrp="1"/>
          </p:cNvGraphicFramePr>
          <p:nvPr>
            <p:ph sz="half" idx="2"/>
            <p:extLst>
              <p:ext uri="{D42A27DB-BD31-4B8C-83A1-F6EECF244321}">
                <p14:modId xmlns:p14="http://schemas.microsoft.com/office/powerpoint/2010/main" val="3669733286"/>
              </p:ext>
            </p:extLst>
          </p:nvPr>
        </p:nvGraphicFramePr>
        <p:xfrm>
          <a:off x="4988170" y="2611222"/>
          <a:ext cx="6828926" cy="4128691"/>
        </p:xfrm>
        <a:graphic>
          <a:graphicData uri="http://schemas.openxmlformats.org/drawingml/2006/table">
            <a:tbl>
              <a:tblPr firstRow="1" bandRow="1">
                <a:noFill/>
                <a:tableStyleId>{5C22544A-7EE6-4342-B048-85BDC9FD1C3A}</a:tableStyleId>
              </a:tblPr>
              <a:tblGrid>
                <a:gridCol w="6828926">
                  <a:extLst>
                    <a:ext uri="{9D8B030D-6E8A-4147-A177-3AD203B41FA5}">
                      <a16:colId xmlns:a16="http://schemas.microsoft.com/office/drawing/2014/main" val="1478712492"/>
                    </a:ext>
                  </a:extLst>
                </a:gridCol>
              </a:tblGrid>
              <a:tr h="4128691">
                <a:tc>
                  <a:txBody>
                    <a:bodyPr/>
                    <a:lstStyle/>
                    <a:p>
                      <a:r>
                        <a:rPr lang="en-US" sz="1400" b="1" dirty="0">
                          <a:solidFill>
                            <a:schemeClr val="tx1">
                              <a:lumMod val="75000"/>
                              <a:lumOff val="25000"/>
                            </a:schemeClr>
                          </a:solidFill>
                        </a:rPr>
                        <a:t>Our provocateurs are: </a:t>
                      </a:r>
                      <a:r>
                        <a:rPr lang="en-US" sz="1400" b="0" dirty="0">
                          <a:solidFill>
                            <a:schemeClr val="tx1">
                              <a:lumMod val="75000"/>
                              <a:lumOff val="25000"/>
                            </a:schemeClr>
                          </a:solidFill>
                        </a:rPr>
                        <a:t>Dr Kathryn Sutherland, Victoria University of Wellington; Dr Gabriela </a:t>
                      </a:r>
                      <a:r>
                        <a:rPr lang="en-US" sz="1400" b="0" dirty="0" err="1">
                          <a:solidFill>
                            <a:schemeClr val="tx1">
                              <a:lumMod val="75000"/>
                              <a:lumOff val="25000"/>
                            </a:schemeClr>
                          </a:solidFill>
                        </a:rPr>
                        <a:t>Pleschová</a:t>
                      </a:r>
                      <a:r>
                        <a:rPr lang="en-US" sz="1400" b="0" dirty="0">
                          <a:solidFill>
                            <a:schemeClr val="tx1">
                              <a:lumMod val="75000"/>
                              <a:lumOff val="25000"/>
                            </a:schemeClr>
                          </a:solidFill>
                        </a:rPr>
                        <a:t>, Comenius University Bratislava; Dr Rachel Forsyth, Lund University; Professor Peter </a:t>
                      </a:r>
                      <a:r>
                        <a:rPr lang="en-US" sz="1400" b="0" dirty="0" err="1">
                          <a:solidFill>
                            <a:schemeClr val="tx1">
                              <a:lumMod val="75000"/>
                              <a:lumOff val="25000"/>
                            </a:schemeClr>
                          </a:solidFill>
                        </a:rPr>
                        <a:t>Felten</a:t>
                      </a:r>
                      <a:r>
                        <a:rPr lang="en-US" sz="1400" b="0" dirty="0">
                          <a:solidFill>
                            <a:schemeClr val="tx1">
                              <a:lumMod val="75000"/>
                              <a:lumOff val="25000"/>
                            </a:schemeClr>
                          </a:solidFill>
                        </a:rPr>
                        <a:t>, Elon University; and Dr Julie Timmermans, University </a:t>
                      </a:r>
                      <a:r>
                        <a:rPr lang="en-US" sz="1400" b="0">
                          <a:solidFill>
                            <a:schemeClr val="tx1">
                              <a:lumMod val="75000"/>
                              <a:lumOff val="25000"/>
                            </a:schemeClr>
                          </a:solidFill>
                        </a:rPr>
                        <a:t>of Otago</a:t>
                      </a:r>
                      <a:endParaRPr lang="en-US" sz="1400" b="0" dirty="0">
                        <a:solidFill>
                          <a:schemeClr val="tx1">
                            <a:lumMod val="75000"/>
                            <a:lumOff val="25000"/>
                          </a:schemeClr>
                        </a:solidFill>
                      </a:endParaRPr>
                    </a:p>
                    <a:p>
                      <a:endParaRPr lang="en-US" sz="1400" b="1" dirty="0">
                        <a:solidFill>
                          <a:schemeClr val="tx1">
                            <a:lumMod val="75000"/>
                            <a:lumOff val="25000"/>
                          </a:schemeClr>
                        </a:solidFill>
                      </a:endParaRPr>
                    </a:p>
                    <a:p>
                      <a:r>
                        <a:rPr lang="en-US" sz="1400" b="1" dirty="0">
                          <a:solidFill>
                            <a:schemeClr val="tx1">
                              <a:lumMod val="75000"/>
                              <a:lumOff val="25000"/>
                            </a:schemeClr>
                          </a:solidFill>
                        </a:rPr>
                        <a:t>The provocation is …</a:t>
                      </a:r>
                    </a:p>
                    <a:p>
                      <a:endParaRPr lang="en-US" sz="1400" b="1" dirty="0">
                        <a:solidFill>
                          <a:schemeClr val="tx1">
                            <a:lumMod val="75000"/>
                            <a:lumOff val="25000"/>
                          </a:schemeClr>
                        </a:solidFill>
                      </a:endParaRPr>
                    </a:p>
                    <a:p>
                      <a:r>
                        <a:rPr lang="en-US" sz="1200" b="0" dirty="0">
                          <a:solidFill>
                            <a:schemeClr val="tx1">
                              <a:lumMod val="75000"/>
                              <a:lumOff val="25000"/>
                            </a:schemeClr>
                          </a:solidFill>
                          <a:latin typeface="Arial" panose="020B0604020202020204" pitchFamily="34" charset="0"/>
                          <a:cs typeface="Arial" panose="020B0604020202020204" pitchFamily="34" charset="0"/>
                        </a:rPr>
                        <a:t>We often take as a given that trust is essential for effective learning and teaching relationships (</a:t>
                      </a:r>
                      <a:r>
                        <a:rPr lang="en-US" sz="1200" b="0" dirty="0" err="1">
                          <a:solidFill>
                            <a:schemeClr val="tx1">
                              <a:lumMod val="75000"/>
                              <a:lumOff val="25000"/>
                            </a:schemeClr>
                          </a:solidFill>
                          <a:latin typeface="Arial" panose="020B0604020202020204" pitchFamily="34" charset="0"/>
                          <a:cs typeface="Arial" panose="020B0604020202020204" pitchFamily="34" charset="0"/>
                        </a:rPr>
                        <a:t>Beltrano</a:t>
                      </a:r>
                      <a:r>
                        <a:rPr lang="en-US" sz="1200" b="0" dirty="0">
                          <a:solidFill>
                            <a:schemeClr val="tx1">
                              <a:lumMod val="75000"/>
                              <a:lumOff val="25000"/>
                            </a:schemeClr>
                          </a:solidFill>
                          <a:latin typeface="Arial" panose="020B0604020202020204" pitchFamily="34" charset="0"/>
                          <a:cs typeface="Arial" panose="020B0604020202020204" pitchFamily="34" charset="0"/>
                        </a:rPr>
                        <a:t> et al., 2021; Carless, 2012; </a:t>
                      </a:r>
                      <a:r>
                        <a:rPr lang="en-US" sz="1200" b="0" dirty="0" err="1">
                          <a:solidFill>
                            <a:schemeClr val="tx1">
                              <a:lumMod val="75000"/>
                              <a:lumOff val="25000"/>
                            </a:schemeClr>
                          </a:solidFill>
                          <a:latin typeface="Arial" panose="020B0604020202020204" pitchFamily="34" charset="0"/>
                          <a:cs typeface="Arial" panose="020B0604020202020204" pitchFamily="34" charset="0"/>
                        </a:rPr>
                        <a:t>Felten</a:t>
                      </a:r>
                      <a:r>
                        <a:rPr lang="en-US" sz="1200" b="0" dirty="0">
                          <a:solidFill>
                            <a:schemeClr val="tx1">
                              <a:lumMod val="75000"/>
                              <a:lumOff val="25000"/>
                            </a:schemeClr>
                          </a:solidFill>
                          <a:latin typeface="Arial" panose="020B0604020202020204" pitchFamily="34" charset="0"/>
                          <a:cs typeface="Arial" panose="020B0604020202020204" pitchFamily="34" charset="0"/>
                        </a:rPr>
                        <a:t> &amp; Lambert, 2020; Pedersen et al., 2022). However, scholars regularly note that many of the claims about trust in higher education are based more on intuition than research (Tierney, 2006; </a:t>
                      </a:r>
                      <a:r>
                        <a:rPr lang="en-US" sz="1200" b="0" dirty="0" err="1">
                          <a:solidFill>
                            <a:schemeClr val="tx1">
                              <a:lumMod val="75000"/>
                              <a:lumOff val="25000"/>
                            </a:schemeClr>
                          </a:solidFill>
                          <a:latin typeface="Arial" panose="020B0604020202020204" pitchFamily="34" charset="0"/>
                          <a:cs typeface="Arial" panose="020B0604020202020204" pitchFamily="34" charset="0"/>
                        </a:rPr>
                        <a:t>Hagenaur</a:t>
                      </a:r>
                      <a:r>
                        <a:rPr lang="en-US" sz="1200" b="0" dirty="0">
                          <a:solidFill>
                            <a:schemeClr val="tx1">
                              <a:lumMod val="75000"/>
                              <a:lumOff val="25000"/>
                            </a:schemeClr>
                          </a:solidFill>
                          <a:latin typeface="Arial" panose="020B0604020202020204" pitchFamily="34" charset="0"/>
                          <a:cs typeface="Arial" panose="020B0604020202020204" pitchFamily="34" charset="0"/>
                        </a:rPr>
                        <a:t> &amp; Volet, 2014). Might the same be the case in educational development? We have an excellent guide on building trusting rapport in our work based on interviews with developers (West et al., 2017), thoughtful studies on trustful conversations in faculty and academic development (Cook-Sather et al, 2021; Simon &amp; </a:t>
                      </a:r>
                      <a:r>
                        <a:rPr lang="en-US" sz="1200" b="0" dirty="0" err="1">
                          <a:solidFill>
                            <a:schemeClr val="tx1">
                              <a:lumMod val="75000"/>
                              <a:lumOff val="25000"/>
                            </a:schemeClr>
                          </a:solidFill>
                          <a:latin typeface="Arial" panose="020B0604020202020204" pitchFamily="34" charset="0"/>
                          <a:cs typeface="Arial" panose="020B0604020202020204" pitchFamily="34" charset="0"/>
                        </a:rPr>
                        <a:t>Pleschová</a:t>
                      </a:r>
                      <a:r>
                        <a:rPr lang="en-US" sz="1200" b="0" dirty="0">
                          <a:solidFill>
                            <a:schemeClr val="tx1">
                              <a:lumMod val="75000"/>
                              <a:lumOff val="25000"/>
                            </a:schemeClr>
                          </a:solidFill>
                          <a:latin typeface="Arial" panose="020B0604020202020204" pitchFamily="34" charset="0"/>
                          <a:cs typeface="Arial" panose="020B0604020202020204" pitchFamily="34" charset="0"/>
                        </a:rPr>
                        <a:t> 2021) and new conceptual articles exploring the nature of credibility and trustworthiness in educational development (Little &amp; Green, 2022). What more should we be asking about trust in practice and in context? How do identities and cultures influence trust in educational development interactions? Does compulsory or voluntary participation in our </a:t>
                      </a:r>
                      <a:r>
                        <a:rPr lang="en-US" sz="1200" b="0" dirty="0" err="1">
                          <a:solidFill>
                            <a:schemeClr val="tx1">
                              <a:lumMod val="75000"/>
                              <a:lumOff val="25000"/>
                            </a:schemeClr>
                          </a:solidFill>
                          <a:latin typeface="Arial" panose="020B0604020202020204" pitchFamily="34" charset="0"/>
                          <a:cs typeface="Arial" panose="020B0604020202020204" pitchFamily="34" charset="0"/>
                        </a:rPr>
                        <a:t>programmes</a:t>
                      </a:r>
                      <a:r>
                        <a:rPr lang="en-US" sz="1200" b="0" dirty="0">
                          <a:solidFill>
                            <a:schemeClr val="tx1">
                              <a:lumMod val="75000"/>
                              <a:lumOff val="25000"/>
                            </a:schemeClr>
                          </a:solidFill>
                          <a:latin typeface="Arial" panose="020B0604020202020204" pitchFamily="34" charset="0"/>
                          <a:cs typeface="Arial" panose="020B0604020202020204" pitchFamily="34" charset="0"/>
                        </a:rPr>
                        <a:t> influence whether and how trust develops? Will people perhaps distrust us if our work addresses primarily institutional rather than individual priorities (</a:t>
                      </a:r>
                      <a:r>
                        <a:rPr lang="en-US" sz="1200" b="0" dirty="0" err="1">
                          <a:solidFill>
                            <a:schemeClr val="tx1">
                              <a:lumMod val="75000"/>
                              <a:lumOff val="25000"/>
                            </a:schemeClr>
                          </a:solidFill>
                          <a:latin typeface="Arial" panose="020B0604020202020204" pitchFamily="34" charset="0"/>
                          <a:cs typeface="Arial" panose="020B0604020202020204" pitchFamily="34" charset="0"/>
                        </a:rPr>
                        <a:t>Roxå</a:t>
                      </a:r>
                      <a:r>
                        <a:rPr lang="en-US" sz="1200" b="0" dirty="0">
                          <a:solidFill>
                            <a:schemeClr val="tx1">
                              <a:lumMod val="75000"/>
                              <a:lumOff val="25000"/>
                            </a:schemeClr>
                          </a:solidFill>
                          <a:latin typeface="Arial" panose="020B0604020202020204" pitchFamily="34" charset="0"/>
                          <a:cs typeface="Arial" panose="020B0604020202020204" pitchFamily="34" charset="0"/>
                        </a:rPr>
                        <a:t> &amp; </a:t>
                      </a:r>
                      <a:r>
                        <a:rPr lang="en-US" sz="1200" b="0" dirty="0" err="1">
                          <a:solidFill>
                            <a:schemeClr val="tx1">
                              <a:lumMod val="75000"/>
                              <a:lumOff val="25000"/>
                            </a:schemeClr>
                          </a:solidFill>
                          <a:latin typeface="Arial" panose="020B0604020202020204" pitchFamily="34" charset="0"/>
                          <a:cs typeface="Arial" panose="020B0604020202020204" pitchFamily="34" charset="0"/>
                        </a:rPr>
                        <a:t>Mårtensson</a:t>
                      </a:r>
                      <a:r>
                        <a:rPr lang="en-US" sz="1200" b="0" dirty="0">
                          <a:solidFill>
                            <a:schemeClr val="tx1">
                              <a:lumMod val="75000"/>
                              <a:lumOff val="25000"/>
                            </a:schemeClr>
                          </a:solidFill>
                          <a:latin typeface="Arial" panose="020B0604020202020204" pitchFamily="34" charset="0"/>
                          <a:cs typeface="Arial" panose="020B0604020202020204" pitchFamily="34" charset="0"/>
                        </a:rPr>
                        <a:t>, 2017)? </a:t>
                      </a:r>
                    </a:p>
                    <a:p>
                      <a:r>
                        <a:rPr lang="en-US" sz="1300" b="1" dirty="0">
                          <a:solidFill>
                            <a:schemeClr val="tx1">
                              <a:lumMod val="75000"/>
                              <a:lumOff val="25000"/>
                            </a:schemeClr>
                          </a:solidFill>
                        </a:rPr>
                        <a:t> </a:t>
                      </a:r>
                    </a:p>
                  </a:txBody>
                  <a:tcPr marL="159093" marR="49963" marT="79546" marB="79546">
                    <a:lnL w="12700" cmpd="sng">
                      <a:noFill/>
                      <a:prstDash val="solid"/>
                    </a:lnL>
                    <a:lnR w="12700" cmpd="sng">
                      <a:noFill/>
                      <a:prstDash val="solid"/>
                    </a:lnR>
                    <a:lnT w="12700" cmpd="sng">
                      <a:noFill/>
                      <a:prstDash val="solid"/>
                    </a:lnT>
                    <a:lnB w="9525" cap="flat" cmpd="sng" algn="ctr">
                      <a:solidFill>
                        <a:srgbClr val="D8DCDC"/>
                      </a:solidFill>
                      <a:prstDash val="solid"/>
                    </a:lnB>
                    <a:solidFill>
                      <a:schemeClr val="accent6">
                        <a:lumMod val="40000"/>
                        <a:lumOff val="60000"/>
                      </a:schemeClr>
                    </a:solidFill>
                  </a:tcPr>
                </a:tc>
                <a:extLst>
                  <a:ext uri="{0D108BD9-81ED-4DB2-BD59-A6C34878D82A}">
                    <a16:rowId xmlns:a16="http://schemas.microsoft.com/office/drawing/2014/main" val="905845500"/>
                  </a:ext>
                </a:extLst>
              </a:tr>
            </a:tbl>
          </a:graphicData>
        </a:graphic>
      </p:graphicFrame>
      <p:sp>
        <p:nvSpPr>
          <p:cNvPr id="10" name="TextBox 9">
            <a:extLst>
              <a:ext uri="{FF2B5EF4-FFF2-40B4-BE49-F238E27FC236}">
                <a16:creationId xmlns:a16="http://schemas.microsoft.com/office/drawing/2014/main" id="{3C7419DE-4E79-30C3-35DF-44324F286470}"/>
              </a:ext>
            </a:extLst>
          </p:cNvPr>
          <p:cNvSpPr txBox="1"/>
          <p:nvPr/>
        </p:nvSpPr>
        <p:spPr>
          <a:xfrm>
            <a:off x="183679" y="5816583"/>
            <a:ext cx="4726905" cy="923330"/>
          </a:xfrm>
          <a:prstGeom prst="rect">
            <a:avLst/>
          </a:prstGeom>
          <a:solidFill>
            <a:schemeClr val="accent4"/>
          </a:solidFill>
        </p:spPr>
        <p:txBody>
          <a:bodyPr wrap="square" rtlCol="0">
            <a:spAutoFit/>
          </a:bodyPr>
          <a:lstStyle/>
          <a:p>
            <a:pPr marL="0" indent="0">
              <a:buNone/>
            </a:pPr>
            <a:r>
              <a:rPr lang="en-US" sz="1800" b="1" dirty="0">
                <a:latin typeface="Arial" panose="020B0604020202020204" pitchFamily="34" charset="0"/>
                <a:cs typeface="Arial" panose="020B0604020202020204" pitchFamily="34" charset="0"/>
              </a:rPr>
              <a:t>Speakeasy – an illicit thinking den! </a:t>
            </a:r>
          </a:p>
          <a:p>
            <a:pPr marL="0" indent="0">
              <a:buNone/>
            </a:pPr>
            <a:r>
              <a:rPr lang="en-US" sz="1800" b="1" dirty="0">
                <a:latin typeface="Arial" panose="020B0604020202020204" pitchFamily="34" charset="0"/>
                <a:cs typeface="Arial" panose="020B0604020202020204" pitchFamily="34" charset="0"/>
              </a:rPr>
              <a:t>Where we encourage debate and thinking outside the rules.</a:t>
            </a:r>
          </a:p>
        </p:txBody>
      </p:sp>
      <p:sp>
        <p:nvSpPr>
          <p:cNvPr id="12" name="TextBox 11">
            <a:extLst>
              <a:ext uri="{FF2B5EF4-FFF2-40B4-BE49-F238E27FC236}">
                <a16:creationId xmlns:a16="http://schemas.microsoft.com/office/drawing/2014/main" id="{397D7413-6BD4-6749-1D82-1C917625DF22}"/>
              </a:ext>
            </a:extLst>
          </p:cNvPr>
          <p:cNvSpPr txBox="1"/>
          <p:nvPr/>
        </p:nvSpPr>
        <p:spPr>
          <a:xfrm>
            <a:off x="183679" y="1119725"/>
            <a:ext cx="4021713" cy="1200329"/>
          </a:xfrm>
          <a:prstGeom prst="rect">
            <a:avLst/>
          </a:prstGeom>
          <a:solidFill>
            <a:schemeClr val="accent4"/>
          </a:solidFill>
        </p:spPr>
        <p:txBody>
          <a:bodyPr wrap="square" rtlCol="0">
            <a:spAutoFit/>
          </a:bodyPr>
          <a:lstStyle/>
          <a:p>
            <a:pPr marL="0" indent="0">
              <a:buNone/>
            </a:pPr>
            <a:r>
              <a:rPr lang="en-US" sz="2400" b="1" dirty="0">
                <a:latin typeface="Arial" panose="020B0604020202020204" pitchFamily="34" charset="0"/>
                <a:cs typeface="Arial" panose="020B0604020202020204" pitchFamily="34" charset="0"/>
              </a:rPr>
              <a:t>How and why trust matters in academic development </a:t>
            </a:r>
          </a:p>
        </p:txBody>
      </p:sp>
    </p:spTree>
    <p:extLst>
      <p:ext uri="{BB962C8B-B14F-4D97-AF65-F5344CB8AC3E}">
        <p14:creationId xmlns:p14="http://schemas.microsoft.com/office/powerpoint/2010/main" val="257303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c03bfddc-5c2e-4114-b867-b483b1f015fd" xsi:nil="true"/>
    <NotebookType xmlns="c03bfddc-5c2e-4114-b867-b483b1f015fd" xsi:nil="true"/>
    <Teachers xmlns="c03bfddc-5c2e-4114-b867-b483b1f015fd">
      <UserInfo>
        <DisplayName/>
        <AccountId xsi:nil="true"/>
        <AccountType/>
      </UserInfo>
    </Teachers>
    <TeamsChannelId xmlns="c03bfddc-5c2e-4114-b867-b483b1f015fd" xsi:nil="true"/>
    <Invited_Students xmlns="c03bfddc-5c2e-4114-b867-b483b1f015fd" xsi:nil="true"/>
    <Is_Collaboration_Space_Locked xmlns="c03bfddc-5c2e-4114-b867-b483b1f015fd" xsi:nil="true"/>
    <CultureName xmlns="c03bfddc-5c2e-4114-b867-b483b1f015fd" xsi:nil="true"/>
    <Invited_Teachers xmlns="c03bfddc-5c2e-4114-b867-b483b1f015fd" xsi:nil="true"/>
    <IsNotebookLocked xmlns="c03bfddc-5c2e-4114-b867-b483b1f015fd" xsi:nil="true"/>
    <Templates xmlns="c03bfddc-5c2e-4114-b867-b483b1f015fd" xsi:nil="true"/>
    <Self_Registration_Enabled xmlns="c03bfddc-5c2e-4114-b867-b483b1f015fd" xsi:nil="true"/>
    <FolderType xmlns="c03bfddc-5c2e-4114-b867-b483b1f015fd" xsi:nil="true"/>
    <DefaultSectionNames xmlns="c03bfddc-5c2e-4114-b867-b483b1f015fd" xsi:nil="true"/>
    <Students xmlns="c03bfddc-5c2e-4114-b867-b483b1f015fd">
      <UserInfo>
        <DisplayName/>
        <AccountId xsi:nil="true"/>
        <AccountType/>
      </UserInfo>
    </Students>
    <Student_Groups xmlns="c03bfddc-5c2e-4114-b867-b483b1f015fd">
      <UserInfo>
        <DisplayName/>
        <AccountId xsi:nil="true"/>
        <AccountType/>
      </UserInfo>
    </Student_Groups>
    <Has_Teacher_Only_SectionGroup xmlns="c03bfddc-5c2e-4114-b867-b483b1f015fd" xsi:nil="true"/>
    <Owner xmlns="c03bfddc-5c2e-4114-b867-b483b1f015fd">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657665F78544FB5B43F8CE0177D89" ma:contentTypeVersion="30" ma:contentTypeDescription="Create a new document." ma:contentTypeScope="" ma:versionID="5cc3698b5040a4838235bd34e90a29b8">
  <xsd:schema xmlns:xsd="http://www.w3.org/2001/XMLSchema" xmlns:xs="http://www.w3.org/2001/XMLSchema" xmlns:p="http://schemas.microsoft.com/office/2006/metadata/properties" xmlns:ns3="c03bfddc-5c2e-4114-b867-b483b1f015fd" xmlns:ns4="3702ab8f-4f88-4b72-a952-b8c473e5d4d1" targetNamespace="http://schemas.microsoft.com/office/2006/metadata/properties" ma:root="true" ma:fieldsID="757a9a256a73fd75f70f8d54ead94f64" ns3:_="" ns4:_="">
    <xsd:import namespace="c03bfddc-5c2e-4114-b867-b483b1f015fd"/>
    <xsd:import namespace="3702ab8f-4f88-4b72-a952-b8c473e5d4d1"/>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bfddc-5c2e-4114-b867-b483b1f01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Location" ma:index="33" nillable="true" ma:displayName="Location" ma:internalName="MediaServiceLocatio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02ab8f-4f88-4b72-a952-b8c473e5d4d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859069-9406-4376-8EEC-5A993BF30D6E}">
  <ds:schemaRefs>
    <ds:schemaRef ds:uri="http://schemas.microsoft.com/office/2006/metadata/properties"/>
    <ds:schemaRef ds:uri="http://schemas.microsoft.com/office/infopath/2007/PartnerControls"/>
    <ds:schemaRef ds:uri="c03bfddc-5c2e-4114-b867-b483b1f015fd"/>
  </ds:schemaRefs>
</ds:datastoreItem>
</file>

<file path=customXml/itemProps2.xml><?xml version="1.0" encoding="utf-8"?>
<ds:datastoreItem xmlns:ds="http://schemas.openxmlformats.org/officeDocument/2006/customXml" ds:itemID="{03647F9A-484E-463B-A730-39548E592061}">
  <ds:schemaRefs>
    <ds:schemaRef ds:uri="http://schemas.microsoft.com/sharepoint/v3/contenttype/forms"/>
  </ds:schemaRefs>
</ds:datastoreItem>
</file>

<file path=customXml/itemProps3.xml><?xml version="1.0" encoding="utf-8"?>
<ds:datastoreItem xmlns:ds="http://schemas.openxmlformats.org/officeDocument/2006/customXml" ds:itemID="{22C94EC7-FBF6-46A3-A328-5508C10C9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bfddc-5c2e-4114-b867-b483b1f015fd"/>
    <ds:schemaRef ds:uri="3702ab8f-4f88-4b72-a952-b8c473e5d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TotalTime>
  <Words>379</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EDTA Speakeasy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Celia Popovic and Fiona Smart invite you to our first  EDTA  Speakeasy  Students as Partners and Co-Creators:  A Critical Perspective  Thursday Nov 19th 2020, 11.00 – 12.30 (EST Canada); 16.00 – 17.30 (GMT, UK)  To register: email Fiona at f.smart@napier.ac.uk   Speakeasy – an illicit thinking den! Where we encourage debate and thinking outside the rules.</dc:title>
  <dc:creator>Celia Popovic</dc:creator>
  <cp:lastModifiedBy>Celia Popovic</cp:lastModifiedBy>
  <cp:revision>21</cp:revision>
  <dcterms:created xsi:type="dcterms:W3CDTF">2020-10-02T14:16:45Z</dcterms:created>
  <dcterms:modified xsi:type="dcterms:W3CDTF">2023-08-09T16:02:08Z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0x010100E17657665F78544FB5B43F8CE0177D89</vt:lpwstr>
  </property>
</Properties>
</file>