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577" r:id="rId3"/>
    <p:sldId id="569" r:id="rId4"/>
    <p:sldId id="561" r:id="rId5"/>
    <p:sldId id="562" r:id="rId6"/>
    <p:sldId id="563" r:id="rId7"/>
    <p:sldId id="565" r:id="rId8"/>
    <p:sldId id="570" r:id="rId9"/>
    <p:sldId id="564" r:id="rId10"/>
    <p:sldId id="571" r:id="rId11"/>
    <p:sldId id="573" r:id="rId12"/>
    <p:sldId id="522" r:id="rId13"/>
    <p:sldId id="566" r:id="rId14"/>
    <p:sldId id="567" r:id="rId15"/>
    <p:sldId id="536" r:id="rId16"/>
    <p:sldId id="568" r:id="rId17"/>
    <p:sldId id="575" r:id="rId18"/>
    <p:sldId id="576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30" autoAdjust="0"/>
  </p:normalViewPr>
  <p:slideViewPr>
    <p:cSldViewPr snapToGrid="0">
      <p:cViewPr varScale="1">
        <p:scale>
          <a:sx n="39" d="100"/>
          <a:sy n="39" d="100"/>
        </p:scale>
        <p:origin x="5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ADC8-9696-41FB-8C32-B8CF4D03D1C7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A6B7-0D42-44B6-BE20-E0BA678EA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1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A1A6B-0ADA-4188-925F-216B0E575A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63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https://www.lego.com/en-gb/themes/serious-play/background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6B7-0D42-44B6-BE20-E0BA678EA8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https://www.lego.com/en-gb/themes/serious-play/background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6B7-0D42-44B6-BE20-E0BA678EA8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2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https://www.newstatesman.com/politics/2019/08/the-great-university-con-how-the-british-degree-lost-its-value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6B7-0D42-44B6-BE20-E0BA678EA8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4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https://www.officeforstudents.org.uk/publications/maintaining-the-credibility-of-degrees/#section4c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6B7-0D42-44B6-BE20-E0BA678EA8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5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https://www.cbi.org.uk/media/1171/cbi-educating-for-the-modern-world.pdf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6B7-0D42-44B6-BE20-E0BA678EA8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2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https://www.theguardian.com/education/2018/mar/08/university-drop-out-rates-uk-rise-third-year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6B7-0D42-44B6-BE20-E0BA678EA8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7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https://theconversation.com/up-to-80-of-uni-students-dont-read-their-assigned-readings-here-are-6-helpful-tips-for-teachers-165952</a:t>
            </a:r>
          </a:p>
          <a:p>
            <a:r>
              <a:rPr lang="en-GB" dirty="0"/>
              <a:t>https://files.eric.ed.gov/fulltext/EJ1135576.pdf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6B7-0D42-44B6-BE20-E0BA678EA8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2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https://www.unicef.org/sites/default/files/2018-12/UNICEF-Lego-Foundation-Learning-through-Play.pdf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A1A6B-0ADA-4188-925F-216B0E575A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6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https://www.timeshighereducation.com/campus/playful-learning-how-get-started</a:t>
            </a:r>
          </a:p>
          <a:p>
            <a:r>
              <a:rPr lang="en-GB" dirty="0"/>
              <a:t>https://www.timeshighereducation.com/campus/teaching-lego-using-plastic-bricks-encourage-play-and-interaction-class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6B7-0D42-44B6-BE20-E0BA678EA8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4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https://www.ijmar.org/v5n4/18-015.html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6B7-0D42-44B6-BE20-E0BA678EA8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6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0E80-6990-4794-91BA-0F6B4D840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C889D-873A-4A63-876F-3C887E341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C72A-DFAE-4285-83C4-9EE042F7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3208-C83E-4B57-A0E8-045FF6DC582D}" type="datetime1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7CE3E-3C32-4406-B988-9B186C49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94A5-0901-4CB6-9823-7F83AF9B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683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0408-73F8-46F2-9894-E453C47D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06888-B12D-4B67-B34B-CBCBA8921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F648B-359C-49C2-93FC-E208A5D1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122-62B8-4963-BDE2-E0BC34762ACB}" type="datetime1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985F1-B993-4D6E-88D0-048BB270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0BA4-4288-426C-B9BF-AFA3D940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656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4FD29-9586-4791-960A-5AD74FCCB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51F1D-A8CE-46C0-92E6-A6DD33351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44B8B-12DE-4398-8487-6B286C59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0F98-C8A2-4DA2-B06D-CB9D0A2E4306}" type="datetime1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581F0-6BA4-4828-9EA6-F05F026C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5AC4A-6E55-4F02-A7A6-3D15EB46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412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629" y="2660915"/>
            <a:ext cx="10123851" cy="864096"/>
          </a:xfrm>
        </p:spPr>
        <p:txBody>
          <a:bodyPr wrap="none">
            <a:noAutofit/>
          </a:bodyPr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BD8C-777F-4925-BF5A-ABFE839F922B}" type="datetime1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6735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9E91-AE40-4599-AC46-0CDCE7A1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CD12-8B55-45BA-ADF7-67960D25E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C80B4-4E45-42E1-860D-DF0DD8D3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3AB5-81F7-4533-B652-BE94AEA6BFEF}" type="datetime1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C45B3-8F3B-453B-A9CC-0783DD26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AB0F1-AF63-4DFB-96EB-4083AF44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383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A50B-4163-44AC-B657-5764DEEB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00DB6-1474-4C43-8960-22B86A83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D93C9-D4A7-40C1-B47D-4D8505A8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35A9-4F3E-453A-BBB6-2CBB183A4DF3}" type="datetime1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8088-0BB9-4E42-87A1-3CF7EE4B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C34EA-963D-46DE-A0DC-60F7DBEF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650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7B35-6557-48D2-8917-AAE9B36B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AFC7-07C8-4DAA-936D-F75A9C94C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A7A92-A113-4A53-A07A-34430B12E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05C37-5EA0-4E8C-B167-89C0B687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8A4E-BB49-4C6F-93BE-96CE7A57FEE1}" type="datetime1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1B543-1CAD-4B73-ABCE-3420D74E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895BD-80B8-4291-82BE-0A83FD59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797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DE90-4426-455B-BD06-71839959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F0A60-F25A-4EBA-9BB9-6C0A274E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C910E-44C5-406B-B273-EC876FC99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A0663-129E-41C2-9967-D8344A12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6E671-BC54-48FF-A0B4-8D5F284EC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9494C-9170-4DF4-8326-6B83EDF1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862B-BFE3-41A8-9D60-104B4E05850C}" type="datetime1">
              <a:rPr lang="en-GB" smtClean="0"/>
              <a:t>30/05/2023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8CEDD-473F-4C7F-A530-A1E82B33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F4AC2-4111-4F17-929A-196C3FFC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986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0C6D-66B5-4298-B1A8-538100B6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7A602-BA47-4701-B841-20665AAC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0043-5442-43DF-8B4F-510396EAF87B}" type="datetime1">
              <a:rPr lang="en-GB" smtClean="0"/>
              <a:t>30/05/2023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3EE40-4F9A-4FAB-B2D3-3ECD2E8A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80540-E355-40CD-AA66-BC17D15B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1945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69A20-EF65-4580-87CB-67695271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721B-11B5-43DF-B646-10B62644A71E}" type="datetime1">
              <a:rPr lang="en-GB" smtClean="0"/>
              <a:t>30/05/2023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585B3-7D7D-4546-A619-F06008F5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AD033-59E2-4A7B-9F60-C1C6DBF5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015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191B-29CD-41C7-8072-2E031AAF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7B5E7-7683-490A-9CFB-A01AFA0AB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588C-741B-4DF5-9A4B-758DB1A8F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47480-ECA0-464F-AEE5-9979592D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B7AB-C5D6-4CAC-86DA-BFF55950380D}" type="datetime1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09BDD-8245-4B77-A817-186706F0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9C5B-A01D-4885-8E23-A42D5212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873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C0C4-E0FE-4363-9E40-0391ED80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B323F-E6B7-4459-B8C1-49B1745FD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337CE-5BA6-4AD1-91B2-474602612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249A6-C7E3-417B-9AEA-B9D0A75A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673F-EE80-432B-8BC4-E81D962C7DED}" type="datetime1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6E68F-56C6-4CD3-979A-8B9C08AA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B9F75-6728-4D9E-8354-06E07EBF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33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4FB7F-BC1C-4411-887B-ED157161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47E01-45D8-46C1-B6B9-CC61BE066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350F-4323-473A-95E9-F93BA072B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13F8-FB3F-4586-A6A9-CD26222C2A7A}" type="datetime1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09332-1B94-488E-8452-7F00757AC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AEBB-D01A-4504-A621-E1F7AC063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16DA-2456-46BF-96A6-9A9175D09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5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ducation/office-for-stud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6600" dirty="0"/>
              <a:t>To play or not to play – </a:t>
            </a:r>
            <a:br>
              <a:rPr lang="en-GB" sz="6600" dirty="0"/>
            </a:br>
            <a:r>
              <a:rPr lang="en-GB" sz="6600" dirty="0"/>
              <a:t>a degree isn’t meant to be fun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48128" y="5445225"/>
            <a:ext cx="556861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67" b="1" dirty="0">
                <a:solidFill>
                  <a:schemeClr val="bg1"/>
                </a:solidFill>
              </a:rPr>
              <a:t>Roger Saunders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roger.saunders@dmu.ac.uk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46E9C-4D73-4246-A63B-54731691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21739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6EB7-25B8-4774-8548-6F7A3000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Reading (why they don’t)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157C-DC7F-496A-9FEA-771258DE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Language deficit</a:t>
            </a:r>
          </a:p>
          <a:p>
            <a:r>
              <a:rPr lang="en-GB" dirty="0"/>
              <a:t>Time constraints</a:t>
            </a:r>
          </a:p>
          <a:p>
            <a:r>
              <a:rPr lang="en-GB" dirty="0"/>
              <a:t>Lack of motivation</a:t>
            </a:r>
          </a:p>
          <a:p>
            <a:r>
              <a:rPr lang="en-GB" dirty="0"/>
              <a:t>Underestimating the importance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D87AF-9DE8-48B9-ADF1-A0461C64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B0AB0-8E9D-49CB-B47C-0F5082662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88954"/>
            <a:ext cx="5031287" cy="763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98BB3-B5B4-418E-989F-39568EF82B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78" t="18637" r="18182" b="7315"/>
          <a:stretch/>
        </p:blipFill>
        <p:spPr>
          <a:xfrm>
            <a:off x="6554932" y="2239681"/>
            <a:ext cx="4111336" cy="26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003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BDD97B-56ED-42CA-BC37-5C469F429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3447"/>
            <a:ext cx="8378536" cy="4712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5104-890B-479F-8EBE-FB6F7A30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Impact of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7BD8-0307-44A1-910D-6F3557F67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Lower literacy</a:t>
            </a:r>
          </a:p>
          <a:p>
            <a:r>
              <a:rPr lang="en-GB" dirty="0">
                <a:solidFill>
                  <a:schemeClr val="bg1"/>
                </a:solidFill>
              </a:rPr>
              <a:t>Increased stress</a:t>
            </a:r>
          </a:p>
          <a:p>
            <a:r>
              <a:rPr lang="en-GB" dirty="0">
                <a:solidFill>
                  <a:schemeClr val="bg1"/>
                </a:solidFill>
              </a:rPr>
              <a:t>Narrow knowledge</a:t>
            </a:r>
          </a:p>
          <a:p>
            <a:r>
              <a:rPr lang="en-GB" dirty="0">
                <a:solidFill>
                  <a:schemeClr val="bg1"/>
                </a:solidFill>
              </a:rPr>
              <a:t>Incorrect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7E272-1D4D-488A-B2E2-FD645F08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579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225E-6048-46BA-AA55-675F95E0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Play in learning has a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043FA-8C25-4E88-8E3C-F0304279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A87D98-190F-4EFB-B4CB-2DDA26562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D90EF-8126-4273-89B6-F8750054A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14" t="19091" r="16903" b="20454"/>
          <a:stretch/>
        </p:blipFill>
        <p:spPr>
          <a:xfrm>
            <a:off x="838199" y="1646237"/>
            <a:ext cx="6580909" cy="46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4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BCD1-16A6-4B47-88AB-9638035C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Students and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0D18-93DA-400A-817D-D4016536B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“Students are grown-ups; they’re adults. They don’t want to be treated like nursery school children anymore, or infant school, or even primary school children.”</a:t>
            </a:r>
          </a:p>
          <a:p>
            <a:endParaRPr lang="en-GB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r>
              <a:rPr lang="en-GB" dirty="0">
                <a:solidFill>
                  <a:srgbClr val="3A3A3A"/>
                </a:solidFill>
                <a:latin typeface="Open Sans" panose="020B0606030504020204" pitchFamily="34" charset="0"/>
              </a:rPr>
              <a:t>“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shifting the students’ focus away from screens, notes and the lecturer”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5A4D7-BC87-465D-B903-66F0CC09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83D66-450C-4698-8B8E-AB11BF9FA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29023"/>
            <a:ext cx="2743201" cy="18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6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DD7F-B7C6-44C8-AB48-250CE0E2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Play is wide spread in 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A352-94D2-4576-8CA2-6D2F4365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E0439-BF3C-4ED6-9A79-B5E6531F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2067E-1FBD-4710-B41E-722D0BA70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" t="12738" r="1396" b="14104"/>
          <a:stretch/>
        </p:blipFill>
        <p:spPr>
          <a:xfrm>
            <a:off x="838200" y="1825625"/>
            <a:ext cx="9959816" cy="42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941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A81D-5B34-416D-AE09-15B70C06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Gamification (play)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77B40-9606-4707-9588-1B1538DE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15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C5C13F-DED0-413F-BFFB-296FA102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take longer to prepare</a:t>
            </a:r>
          </a:p>
          <a:p>
            <a:r>
              <a:rPr lang="en-GB" dirty="0"/>
              <a:t>Can cost more in terms of resources</a:t>
            </a:r>
          </a:p>
          <a:p>
            <a:r>
              <a:rPr lang="en-GB" dirty="0"/>
              <a:t>Can take longer to explain/different requirements</a:t>
            </a:r>
          </a:p>
          <a:p>
            <a:r>
              <a:rPr lang="en-GB" dirty="0"/>
              <a:t>Can take longer to deliver</a:t>
            </a:r>
          </a:p>
          <a:p>
            <a:r>
              <a:rPr lang="en-GB" dirty="0"/>
              <a:t>May not meet UDL requirements</a:t>
            </a:r>
          </a:p>
          <a:p>
            <a:r>
              <a:rPr lang="en-GB" dirty="0"/>
              <a:t>Needs more structured reflection</a:t>
            </a:r>
          </a:p>
          <a:p>
            <a:r>
              <a:rPr lang="en-GB" dirty="0"/>
              <a:t>Needs to be aligned with assessment</a:t>
            </a:r>
          </a:p>
          <a:p>
            <a:r>
              <a:rPr lang="en-GB" dirty="0"/>
              <a:t>Can cause issues between different modules</a:t>
            </a:r>
          </a:p>
        </p:txBody>
      </p:sp>
    </p:spTree>
    <p:extLst>
      <p:ext uri="{BB962C8B-B14F-4D97-AF65-F5344CB8AC3E}">
        <p14:creationId xmlns:p14="http://schemas.microsoft.com/office/powerpoint/2010/main" val="5775167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D3F3-1776-41DB-B990-D03EEFE0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Lego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D1FA-4C24-42D0-9B51-FC47FCF41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1990s Decline</a:t>
            </a:r>
          </a:p>
          <a:p>
            <a:r>
              <a:rPr lang="en-GB" dirty="0"/>
              <a:t>2007</a:t>
            </a:r>
          </a:p>
          <a:p>
            <a:r>
              <a:rPr lang="en-GB" dirty="0"/>
              <a:t>2012</a:t>
            </a:r>
          </a:p>
          <a:p>
            <a:r>
              <a:rPr lang="en-GB" dirty="0"/>
              <a:t>2014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D06BC-1BEE-4F20-AFBA-DDC2BFD5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33D98-4D57-4EB3-BB7B-7A11E8832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45" y="1923112"/>
            <a:ext cx="2182588" cy="3095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C0D6E8-799E-44C0-A0EF-986D19A03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26" y="1923112"/>
            <a:ext cx="2198292" cy="3095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EF784A-1541-4362-B21C-DB260ADE1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98" y="1923111"/>
            <a:ext cx="3390063" cy="21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625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D3F3-1776-41DB-B990-D03EEFE0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Lego Serious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D1FA-4C24-42D0-9B51-FC47FCF41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1996</a:t>
            </a:r>
          </a:p>
          <a:p>
            <a:r>
              <a:rPr lang="en-GB" dirty="0"/>
              <a:t>2002</a:t>
            </a:r>
          </a:p>
          <a:p>
            <a:r>
              <a:rPr lang="en-GB" dirty="0"/>
              <a:t>£25-50</a:t>
            </a:r>
          </a:p>
          <a:p>
            <a:r>
              <a:rPr lang="en-GB" dirty="0"/>
              <a:t>£1500-£2000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D06BC-1BEE-4F20-AFBA-DDC2BFD5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E26A0-8A2F-4212-A01E-C8155BE06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9" y="1264660"/>
            <a:ext cx="4753842" cy="3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3077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B9A1-FFA0-48CD-A20F-47381FAF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Playful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7776-90B9-4936-8903-DFCB75EF4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Creates an expectation</a:t>
            </a:r>
          </a:p>
          <a:p>
            <a:r>
              <a:rPr lang="en-GB" dirty="0"/>
              <a:t>Doesn’t increase reading skills</a:t>
            </a:r>
          </a:p>
          <a:p>
            <a:r>
              <a:rPr lang="en-GB" dirty="0"/>
              <a:t>Reduces time on task</a:t>
            </a:r>
          </a:p>
          <a:p>
            <a:r>
              <a:rPr lang="en-GB" dirty="0"/>
              <a:t>Reduces the value of the academic to a facilitator (game creator)</a:t>
            </a:r>
          </a:p>
          <a:p>
            <a:r>
              <a:rPr lang="en-GB" dirty="0"/>
              <a:t>Makes it harder for students to see the ‘value’ of 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6EE15-CE5B-4256-B77D-2F13E466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53763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44D91B2-AF35-4F0B-A0C5-E300EB49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GB" sz="8800" dirty="0"/>
              <a:t>Thank you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241D9-7A7D-4548-9E5B-14CA23665F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634397" cy="384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118869"/>
            <a:endParaRPr lang="en-GB" sz="8000" dirty="0"/>
          </a:p>
          <a:p>
            <a:pPr marL="118869"/>
            <a:r>
              <a:rPr lang="en-GB" sz="5867" dirty="0"/>
              <a:t>Roger Saunders</a:t>
            </a:r>
          </a:p>
          <a:p>
            <a:pPr marL="118869"/>
            <a:r>
              <a:rPr lang="en-GB" sz="5867" dirty="0"/>
              <a:t>roger.saunders@dmu.ac.uk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E3BD5-C3F8-4177-BC71-0B3F2AA4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225E-6048-46BA-AA55-675F95E0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In the beginning…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0388C-B330-4A14-8EC7-FF89C5EAB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043FA-8C25-4E88-8E3C-F0304279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B4EA9-F168-4212-B121-6FCA63ED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63" y="1730371"/>
            <a:ext cx="6752902" cy="44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811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8FC3-DF74-4A8F-91E5-3E49E1D9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4B0E-CA29-4B69-9AE0-FEF50B7AE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expansion of higher education along with an increased focus on metrics has led to the corruption of Higher Education</a:t>
            </a:r>
          </a:p>
          <a:p>
            <a:r>
              <a:rPr lang="en-GB" dirty="0"/>
              <a:t>Expansion has led to weaker students, masked by grade inflation that ultimately led to the introduction of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04B4-7ECE-4A82-8A27-B18ED05B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B8B68-B718-4E31-A0B6-387D94F3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3598773"/>
            <a:ext cx="4544290" cy="31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31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8FC3-DF74-4A8F-91E5-3E49E1D9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4B0E-CA29-4B69-9AE0-FEF50B7AE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expansion of higher education along with an increased focus on metrics has led to the corruption of Higher Education</a:t>
            </a:r>
          </a:p>
          <a:p>
            <a:r>
              <a:rPr lang="en-GB" dirty="0"/>
              <a:t>Metrics have led to an increased focus on attainment and satisfaction that have fuelled grade inflation (increase in firsts and ‘good’ degrees) and a focus on student perception of ‘experience’.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04B4-7ECE-4A82-8A27-B18ED05B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791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C159-9EA5-466B-912E-F3816674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Attainment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E515C-B470-46AC-A126-FC21F1B50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52524"/>
                </a:solidFill>
                <a:effectLst/>
                <a:latin typeface="Canela Text"/>
              </a:rPr>
              <a:t>The proportion of students getting “good honours” – a First or 2:1 – has leapt from 47 to 79 per cent: at 13 universities, more than 90 per cent of students were given at least a 2:1 last year. And Oxbridge is leading the charge: 96 to 99 per cent of its English, history and languages students get “good honours”.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5F6C0-F7F8-4C22-8272-7CEE377C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AF738-F469-4F49-84D6-C080B2723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05" y="415636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145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A4D5-CFB0-4B19-8144-A594A391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Attainment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31D6D-50FD-4CD3-AE32-D7C82CAB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6</a:t>
            </a:fld>
            <a:endParaRPr lang="en-GB"/>
          </a:p>
        </p:txBody>
      </p:sp>
      <p:pic>
        <p:nvPicPr>
          <p:cNvPr id="1026" name="Picture 2" descr="Figure 5: Observed and unexplained sector-level changes in first class degree attainment">
            <a:extLst>
              <a:ext uri="{FF2B5EF4-FFF2-40B4-BE49-F238E27FC236}">
                <a16:creationId xmlns:a16="http://schemas.microsoft.com/office/drawing/2014/main" id="{E6BAD5F0-4EF7-4609-81DB-550ABB0B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8" y="1144588"/>
            <a:ext cx="713851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9FE60-A9C5-43D1-9E41-BE73AEF5E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35" y="4457700"/>
            <a:ext cx="2983158" cy="11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51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AB4D-598B-4386-881F-C1D930E1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Employability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402F-BBD5-4B0C-B0C8-38EF26D1B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“An overwhelming majority of businesses (79%) regard a 2:1 undergraduate degree (or above) as a good measure of academic 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14C2F-47B3-46A0-A7D1-EA651443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5DC40-0784-4127-A5D5-559B6881E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428999"/>
            <a:ext cx="368211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12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8FC3-DF74-4A8F-91E5-3E49E1D9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4B0E-CA29-4B69-9AE0-FEF50B7AE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expansion of higher education along with an increased focus on metrics has led to the corruption of Higher Education</a:t>
            </a:r>
          </a:p>
          <a:p>
            <a:r>
              <a:rPr lang="en-GB" dirty="0"/>
              <a:t>Student ‘experience’ is about pressure – fewer assessments, more explicit instructions, assessment focused content, less out of class activities/engagement, less reading.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04B4-7ECE-4A82-8A27-B18ED05B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E970E-B0AE-4DF1-B33F-0E1C1FC80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2163212" cy="21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43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984A-E442-4677-A4B8-76E02475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C603F-FC4A-44B0-8EA6-238B3732B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21212"/>
                </a:solidFill>
                <a:effectLst/>
                <a:latin typeface="GuardianTextEgyptian"/>
              </a:rPr>
              <a:t>“The new higher education regulator, the </a:t>
            </a:r>
            <a:r>
              <a:rPr lang="en-GB" b="0" i="0" u="none" strike="noStrike" dirty="0">
                <a:solidFill>
                  <a:srgbClr val="C70000"/>
                </a:solidFill>
                <a:effectLst/>
                <a:latin typeface="GuardianTextEgyptian"/>
                <a:hlinkClick r:id="rId3"/>
              </a:rPr>
              <a:t>Office for Students</a:t>
            </a:r>
            <a:r>
              <a:rPr lang="en-GB" b="0" i="0" dirty="0">
                <a:solidFill>
                  <a:srgbClr val="121212"/>
                </a:solidFill>
                <a:effectLst/>
                <a:latin typeface="GuardianTextEgyptian"/>
              </a:rPr>
              <a:t>, has pledged to pay close attention to student retention and success.”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1103-7468-480B-84CE-3AC8F0EB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16DA-2456-46BF-96A6-9A9175D09258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15964-EE70-4FC3-A2A7-044E714B4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3238500"/>
            <a:ext cx="3131127" cy="17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48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706</Words>
  <Application>Microsoft Office PowerPoint</Application>
  <PresentationFormat>Widescreen</PresentationFormat>
  <Paragraphs>106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Canela Text</vt:lpstr>
      <vt:lpstr>GuardianTextEgyptian</vt:lpstr>
      <vt:lpstr>Open Sans</vt:lpstr>
      <vt:lpstr>Office Theme</vt:lpstr>
      <vt:lpstr>To play or not to play –  a degree isn’t meant to be fun  </vt:lpstr>
      <vt:lpstr>In the beginning…</vt:lpstr>
      <vt:lpstr>Context</vt:lpstr>
      <vt:lpstr>Context</vt:lpstr>
      <vt:lpstr>Attainment</vt:lpstr>
      <vt:lpstr>Attainment</vt:lpstr>
      <vt:lpstr>Employability</vt:lpstr>
      <vt:lpstr>Context</vt:lpstr>
      <vt:lpstr>Engagement</vt:lpstr>
      <vt:lpstr>Reading (why they don’t)</vt:lpstr>
      <vt:lpstr>Impact of social media</vt:lpstr>
      <vt:lpstr>Play in learning has a place</vt:lpstr>
      <vt:lpstr>Students and play</vt:lpstr>
      <vt:lpstr>Play is wide spread in HE</vt:lpstr>
      <vt:lpstr>Gamification (play)</vt:lpstr>
      <vt:lpstr>Lego</vt:lpstr>
      <vt:lpstr>Lego Serious Play</vt:lpstr>
      <vt:lpstr>Playful learning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essentials</dc:title>
  <dc:creator>Roger Saunders</dc:creator>
  <cp:lastModifiedBy>Roger Saunders</cp:lastModifiedBy>
  <cp:revision>71</cp:revision>
  <dcterms:created xsi:type="dcterms:W3CDTF">2022-06-27T13:38:42Z</dcterms:created>
  <dcterms:modified xsi:type="dcterms:W3CDTF">2023-05-30T14:06:02Z</dcterms:modified>
</cp:coreProperties>
</file>