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3" r:id="rId3"/>
    <p:sldId id="275" r:id="rId4"/>
    <p:sldId id="280" r:id="rId5"/>
    <p:sldId id="281" r:id="rId6"/>
    <p:sldId id="289" r:id="rId7"/>
    <p:sldId id="299" r:id="rId8"/>
    <p:sldId id="282" r:id="rId9"/>
    <p:sldId id="297" r:id="rId10"/>
    <p:sldId id="283" r:id="rId11"/>
    <p:sldId id="290" r:id="rId12"/>
    <p:sldId id="291" r:id="rId13"/>
    <p:sldId id="288" r:id="rId14"/>
    <p:sldId id="295" r:id="rId15"/>
    <p:sldId id="294" r:id="rId16"/>
    <p:sldId id="298" r:id="rId17"/>
    <p:sldId id="296" r:id="rId18"/>
    <p:sldId id="301" r:id="rId19"/>
    <p:sldId id="300" r:id="rId20"/>
    <p:sldId id="284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5000" autoAdjust="0"/>
  </p:normalViewPr>
  <p:slideViewPr>
    <p:cSldViewPr>
      <p:cViewPr varScale="1">
        <p:scale>
          <a:sx n="65" d="100"/>
          <a:sy n="65" d="100"/>
        </p:scale>
        <p:origin x="713" y="29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9/27/2021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9/27/2021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9/27/2021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9/27/2021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9/27/2021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avensbourne.padlet.org/vrossi16/ccy4fnwu8n7h8r4z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jamboard.google.com/d/16xst-RxSQc93O8cakxJRq9-zxCT1hWgd6Nd36X5hUdk/viewer?f=2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.ucl.ac.uk/~mflanaga/ISL04-%20pp53-64-Land-et-al.pdf" TargetMode="External"/><Relationship Id="rId2" Type="http://schemas.openxmlformats.org/officeDocument/2006/relationships/hyperlink" Target="http://arts.brighton.ac.uk/projects/networks/issue-18-july-2012/learningoutcomes-and-assessment-criteria-in-art-and-design.-whats-the-recurring-proble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www.kpu.ca/sites/default/files/Teaching%20and%20Learning/TD.4.3.9_Tsang_Students_as_Evolving_Professionals.pdf" TargetMode="External"/><Relationship Id="rId5" Type="http://schemas.openxmlformats.org/officeDocument/2006/relationships/hyperlink" Target="https://www.teaching-matters-blog.ed.ac.uk/what-is-learning-design/" TargetMode="External"/><Relationship Id="rId4" Type="http://schemas.openxmlformats.org/officeDocument/2006/relationships/hyperlink" Target="https://vimeo.com/9192061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case for using </a:t>
            </a:r>
            <a:br>
              <a:rPr lang="en-GB" dirty="0"/>
            </a:br>
            <a:r>
              <a:rPr lang="en-GB" dirty="0"/>
              <a:t>Threshold Concepts </a:t>
            </a:r>
            <a:br>
              <a:rPr lang="en-GB" dirty="0"/>
            </a:br>
            <a:r>
              <a:rPr lang="en-GB" dirty="0"/>
              <a:t>for Learning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496144"/>
          </a:xfrm>
        </p:spPr>
        <p:txBody>
          <a:bodyPr/>
          <a:lstStyle/>
          <a:p>
            <a:r>
              <a:rPr lang="en-US" dirty="0"/>
              <a:t>By Virna Rossi</a:t>
            </a:r>
          </a:p>
          <a:p>
            <a:r>
              <a:rPr lang="en-US" dirty="0"/>
              <a:t>Twitter @</a:t>
            </a:r>
            <a:r>
              <a:rPr lang="en-US" dirty="0" err="1"/>
              <a:t>VirnaRossi</a:t>
            </a:r>
            <a:endParaRPr lang="en-US" dirty="0"/>
          </a:p>
          <a:p>
            <a:endParaRPr lang="en-US" dirty="0"/>
          </a:p>
          <a:p>
            <a:r>
              <a:rPr lang="en-US" dirty="0"/>
              <a:t>Speakeasy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possible definitions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2413" y="1988840"/>
            <a:ext cx="88204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inclusivity?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view of inclusivity it is that of a social model, more akin to an </a:t>
            </a:r>
            <a:r>
              <a:rPr lang="en-GB" sz="24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ethos</a:t>
            </a: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a value than a method. It aims to grant each student, with their intersectional diversity, full membership to education, to enable them to gain full membership to society.</a:t>
            </a:r>
          </a:p>
          <a:p>
            <a:pPr>
              <a:spcAft>
                <a:spcPts val="0"/>
              </a:spcAft>
            </a:pPr>
            <a:endParaRPr lang="en-GB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learning design?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‘Learning design is a process that encompasses the thoughtful planning of a learner’s journey, constructing that journey, delivering it in some form and, finally, reflecting and reviewing on the outcomes’ – </a:t>
            </a:r>
            <a:r>
              <a:rPr lang="en-GB" sz="2400" i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Andres </a:t>
            </a:r>
            <a:r>
              <a:rPr lang="en-GB" sz="2400" i="1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Ordorica</a:t>
            </a:r>
            <a:endParaRPr lang="en-GB" sz="2400" i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5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Design workshop – part 1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7233" y="1628800"/>
            <a:ext cx="86516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use </a:t>
            </a:r>
            <a:r>
              <a:rPr lang="en-GB" sz="24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learning design tool in a two-part workshop.</a:t>
            </a:r>
          </a:p>
          <a:p>
            <a:pPr>
              <a:spcAft>
                <a:spcPts val="0"/>
              </a:spcAft>
            </a:pPr>
            <a:endParaRPr lang="en-GB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u="sng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part 1</a:t>
            </a: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by means of a </a:t>
            </a:r>
            <a:r>
              <a:rPr lang="en-GB" sz="2400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Padlet</a:t>
            </a: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send participants research around the three frameworks I use in the design tool: UDL, TCs and Flipped Learning</a:t>
            </a:r>
          </a:p>
          <a:p>
            <a:endParaRPr lang="en-GB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u="sng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part 1</a:t>
            </a:r>
            <a:r>
              <a:rPr lang="en-GB" sz="24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participants: write an ‘elevator pitch’ of their course; create </a:t>
            </a: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anticipated student personas; identify their own values (the roots of the tree) and discuss in groups key ideas linked to the three branches: context (setup and engagement), content (input and practice) and assessment (outputs and feedback). </a:t>
            </a:r>
            <a:r>
              <a:rPr lang="en-GB" sz="24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part of the ‘content’ branch, they identify TCs for their course.</a:t>
            </a:r>
          </a:p>
          <a:p>
            <a:pPr>
              <a:spcAft>
                <a:spcPts val="0"/>
              </a:spcAft>
            </a:pPr>
            <a:endParaRPr lang="en-GB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85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Design workshop – part 2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7233" y="1628800"/>
            <a:ext cx="86516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u="sng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part 1 and part 2</a:t>
            </a: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participants identify and invite other stakeholders to join them for part 2, to form a diverse cluster to collaboratively design learning</a:t>
            </a:r>
          </a:p>
          <a:p>
            <a:pPr>
              <a:spcAft>
                <a:spcPts val="0"/>
              </a:spcAft>
            </a:pPr>
            <a:endParaRPr lang="en-GB" sz="2400" u="sng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u="sng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part 2</a:t>
            </a:r>
            <a:r>
              <a:rPr lang="en-GB" sz="24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participants, within their collaborative and varied clusters develop the storyboard of the student journey, </a:t>
            </a: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starting by further articulating TCs for each phase of their course.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GB" sz="24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 a </a:t>
            </a:r>
            <a:r>
              <a:rPr lang="en-GB" sz="2400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Jamboard</a:t>
            </a:r>
            <a:r>
              <a:rPr lang="en-GB" sz="24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 digital, collaborative space to develop th</a:t>
            </a: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storyboard</a:t>
            </a:r>
          </a:p>
          <a:p>
            <a:pPr>
              <a:spcAft>
                <a:spcPts val="0"/>
              </a:spcAft>
            </a:pPr>
            <a:endParaRPr lang="en-GB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56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I.N.C.L.U.S.I.V.E learning design tree:</a:t>
            </a:r>
            <a:br>
              <a:rPr lang="en-US" dirty="0"/>
            </a:br>
            <a:r>
              <a:rPr lang="en-US" dirty="0"/>
              <a:t>the place of TCs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03A83-AAD7-4F66-B503-779E35FA1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1813313"/>
            <a:ext cx="6864617" cy="48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2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Design workshop –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413" y="1700808"/>
            <a:ext cx="8964489" cy="50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findings – What worked well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7232" y="1628800"/>
            <a:ext cx="929970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tree analogy and branches supported the learning design well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Jamboard</a:t>
            </a: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a very effective digital tool for collaborative design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Teachers responded very positively to the use of TCs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TCs were perceived as a deeper way of engaging with learning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UDL, TCs and Flipped learning created a synergy which supported inclusive design</a:t>
            </a:r>
          </a:p>
          <a:p>
            <a:pPr>
              <a:spcAft>
                <a:spcPts val="0"/>
              </a:spcAft>
            </a:pPr>
            <a:endParaRPr lang="en-GB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‘By having to identify TCs I feel that for the first time I truly understand my discipline’ – Sarah </a:t>
            </a:r>
            <a:r>
              <a:rPr lang="en-GB" sz="2400" i="1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Mursal</a:t>
            </a:r>
            <a:endParaRPr lang="en-GB" sz="2400" i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findings – what was tricky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7233" y="1628800"/>
            <a:ext cx="86516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varied clusters and bringing them together for collaborative learning design is very challenging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TCs is tricky and time consuming – </a:t>
            </a:r>
            <a:r>
              <a:rPr lang="en-GB" sz="24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to do this is a threshold in itself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Wording the expected TCs is not easy and requires consultation</a:t>
            </a:r>
          </a:p>
          <a:p>
            <a:pPr>
              <a:spcAft>
                <a:spcPts val="0"/>
              </a:spcAft>
            </a:pPr>
            <a:endParaRPr lang="en-GB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4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7233" y="1628800"/>
            <a:ext cx="86516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feedback on the learning design tool and observing the way it was used during the workshops, I have refined and updated it, for a second pilot in Sept/Oct 2021.</a:t>
            </a:r>
          </a:p>
          <a:p>
            <a:pPr>
              <a:spcAft>
                <a:spcPts val="0"/>
              </a:spcAft>
            </a:pPr>
            <a:endParaRPr lang="en-GB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this stage, it is not clear what impact using TCs, together with Flipped learning and UDL has on </a:t>
            </a:r>
            <a:r>
              <a:rPr lang="en-GB" sz="2400" i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My hypothesis is that this combination helps everyone focus on deeper, transformative learning points in a more inclusive way.</a:t>
            </a:r>
          </a:p>
          <a:p>
            <a:pPr>
              <a:spcAft>
                <a:spcPts val="0"/>
              </a:spcAft>
            </a:pPr>
            <a:endParaRPr lang="en-GB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benefits of using TCs for learning design and a discussion of my early findings will be included in my book.</a:t>
            </a:r>
            <a:endParaRPr lang="en-GB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2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66434-CE72-48A0-B391-244A87C6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 to you: TCs for novice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03DF2-D4E3-4696-8867-F5AA8D59C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2" y="1905000"/>
            <a:ext cx="9180511" cy="4267200"/>
          </a:xfrm>
        </p:spPr>
        <p:txBody>
          <a:bodyPr/>
          <a:lstStyle/>
          <a:p>
            <a:r>
              <a:rPr lang="en-GB" dirty="0"/>
              <a:t>Please go to the </a:t>
            </a:r>
            <a:r>
              <a:rPr lang="en-GB" dirty="0" err="1"/>
              <a:t>Jamboard</a:t>
            </a:r>
            <a:r>
              <a:rPr lang="en-GB" dirty="0"/>
              <a:t> (link in chat) and check the suggested TCs for novice teachers</a:t>
            </a:r>
          </a:p>
          <a:p>
            <a:pPr marL="0" indent="0">
              <a:buNone/>
            </a:pPr>
            <a:r>
              <a:rPr lang="en-GB" dirty="0"/>
              <a:t>1. Choose 1 and comment on its importance (in the chat)</a:t>
            </a:r>
          </a:p>
          <a:p>
            <a:pPr marL="0" indent="0">
              <a:buNone/>
            </a:pPr>
            <a:r>
              <a:rPr lang="en-GB" dirty="0"/>
              <a:t>and/or</a:t>
            </a:r>
          </a:p>
          <a:p>
            <a:pPr marL="0" indent="0">
              <a:buNone/>
            </a:pPr>
            <a:r>
              <a:rPr lang="en-GB" dirty="0"/>
              <a:t>2. Add some TCs on page 3</a:t>
            </a:r>
          </a:p>
          <a:p>
            <a:pPr marL="0" indent="0">
              <a:buNone/>
            </a:pPr>
            <a:r>
              <a:rPr lang="en-GB" dirty="0"/>
              <a:t>and/or </a:t>
            </a:r>
          </a:p>
          <a:p>
            <a:pPr marL="0" indent="0">
              <a:buNone/>
            </a:pPr>
            <a:r>
              <a:rPr lang="en-GB" dirty="0"/>
              <a:t>3. In the chat, comment on all the suggested TCs and how they can inform the learning design of early academics courses (such as PGCert) </a:t>
            </a:r>
          </a:p>
        </p:txBody>
      </p:sp>
    </p:spTree>
    <p:extLst>
      <p:ext uri="{BB962C8B-B14F-4D97-AF65-F5344CB8AC3E}">
        <p14:creationId xmlns:p14="http://schemas.microsoft.com/office/powerpoint/2010/main" val="15836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F1BE-40CA-4E0E-BEA3-DCC96CC3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TCs for new/inexperienced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9974F-3865-4EA6-8B5E-3CB3D346E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2" y="1905000"/>
            <a:ext cx="9900591" cy="42672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crowdsourced </a:t>
            </a:r>
            <a:r>
              <a:rPr lang="en-GB" dirty="0" err="1">
                <a:hlinkClick r:id="rId2"/>
              </a:rPr>
              <a:t>Jamboard</a:t>
            </a:r>
            <a:r>
              <a:rPr lang="en-GB" dirty="0">
                <a:hlinkClick r:id="rId2"/>
              </a:rPr>
              <a:t> about TCs for new/inexperienced teachers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599B9-500F-43DD-AE51-A910D89A6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56" y="2284240"/>
            <a:ext cx="7829475" cy="44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presentation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our time together…</a:t>
            </a:r>
          </a:p>
          <a:p>
            <a:r>
              <a:rPr lang="en-GB" dirty="0"/>
              <a:t>Firstly I’ll discuss why threshold concepts (TCs) support inclusive learning design better than learning outcomes </a:t>
            </a:r>
          </a:p>
          <a:p>
            <a:r>
              <a:rPr lang="en-GB" dirty="0"/>
              <a:t>Secondly I’ll share the early results of my action research: the pilot of my own innovative ‘roots to shoots’ approach to inclusive, creative learning design using TCs as a main content organising principle </a:t>
            </a:r>
          </a:p>
          <a:p>
            <a:r>
              <a:rPr lang="en-GB" dirty="0"/>
              <a:t>Finally we can all interact with a crowdsourced </a:t>
            </a:r>
            <a:r>
              <a:rPr lang="en-GB" dirty="0" err="1"/>
              <a:t>Jamboard</a:t>
            </a:r>
            <a:r>
              <a:rPr lang="en-GB" dirty="0"/>
              <a:t> about TCs for novice teachers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189723"/>
            <a:ext cx="9505056" cy="114455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16068" y="1772816"/>
            <a:ext cx="10610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orbel" panose="020B0503020204020204" pitchFamily="34" charset="0"/>
              </a:rPr>
              <a:t>Ashton, S. and Stone, R. (2021). </a:t>
            </a:r>
            <a:r>
              <a:rPr lang="en-GB" sz="1400" i="1" dirty="0">
                <a:solidFill>
                  <a:srgbClr val="000000"/>
                </a:solidFill>
                <a:latin typeface="Corbel" panose="020B0503020204020204" pitchFamily="34" charset="0"/>
              </a:rPr>
              <a:t>An A-Z of creative Teaching in higher Education</a:t>
            </a:r>
            <a:r>
              <a:rPr lang="en-GB" sz="1400" dirty="0">
                <a:solidFill>
                  <a:srgbClr val="000000"/>
                </a:solidFill>
                <a:latin typeface="Corbel" panose="020B0503020204020204" pitchFamily="34" charset="0"/>
              </a:rPr>
              <a:t>. 2nd ed. London: Sage, pp.30-41 (D is for Design).</a:t>
            </a:r>
          </a:p>
          <a:p>
            <a:endParaRPr lang="en-GB" sz="1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rbel" panose="020B0503020204020204" pitchFamily="34" charset="0"/>
              </a:rPr>
              <a:t>Davies, A. (2012) Learning outcomes and assessment criteria in art and design. What’s the recurring problem?. Networks, [online]. Available at: </a:t>
            </a:r>
            <a:r>
              <a:rPr lang="en-GB" sz="1400" dirty="0">
                <a:solidFill>
                  <a:srgbClr val="000000"/>
                </a:solidFill>
                <a:latin typeface="Corbel" panose="020B0503020204020204" pitchFamily="34" charset="0"/>
                <a:hlinkClick r:id="rId2"/>
              </a:rPr>
              <a:t>http://arts.brighton.ac.uk/projects/networks/issue-18-july-2012/learningoutcomes-and-assessment-criteria-in-art-and-design.-whats-the-recurring-problem</a:t>
            </a:r>
            <a:r>
              <a:rPr lang="en-GB" sz="1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</a:p>
          <a:p>
            <a:endParaRPr lang="en-GB" sz="1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rbel" panose="020B0503020204020204" pitchFamily="34" charset="0"/>
              </a:rPr>
              <a:t>Land, R., Cousin, G., Meyer, J. and Davies, P. (2018). 'Threshold concepts and troublesome knowledge (3): implications for course design and evaluation'. In: C. Rust, ed., Improving student learning: diversity and inclusivity. [online] Oxford: OCSLD, pp.53–64. Available at: </a:t>
            </a:r>
            <a:r>
              <a:rPr lang="en-GB" sz="1400" dirty="0">
                <a:solidFill>
                  <a:srgbClr val="000000"/>
                </a:solidFill>
                <a:latin typeface="Corbel" panose="020B0503020204020204" pitchFamily="34" charset="0"/>
                <a:hlinkClick r:id="rId3"/>
              </a:rPr>
              <a:t>https://www.ee.ucl.ac.uk/~mflanaga/ISL04- pp53-64-Land-et-al.pdf</a:t>
            </a:r>
            <a:r>
              <a:rPr lang="en-GB" sz="1400" dirty="0">
                <a:solidFill>
                  <a:srgbClr val="000000"/>
                </a:solidFill>
                <a:latin typeface="Corbel" panose="020B0503020204020204" pitchFamily="34" charset="0"/>
              </a:rPr>
              <a:t>  Also available as video conference at: </a:t>
            </a:r>
            <a:r>
              <a:rPr lang="en-GB" sz="1400" dirty="0">
                <a:solidFill>
                  <a:srgbClr val="000000"/>
                </a:solidFill>
                <a:latin typeface="Corbel" panose="020B0503020204020204" pitchFamily="34" charset="0"/>
                <a:hlinkClick r:id="rId4"/>
              </a:rPr>
              <a:t>https://vimeo.com/91920616</a:t>
            </a:r>
            <a:r>
              <a:rPr lang="en-GB" sz="1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</a:p>
          <a:p>
            <a:endParaRPr lang="en-GB" sz="1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latin typeface="Corbel" panose="020B0503020204020204" pitchFamily="34" charset="0"/>
              </a:rPr>
              <a:t>Novac</a:t>
            </a:r>
            <a:r>
              <a:rPr lang="en-GB" sz="1400" dirty="0">
                <a:solidFill>
                  <a:srgbClr val="000000"/>
                </a:solidFill>
                <a:latin typeface="Corbel" panose="020B0503020204020204" pitchFamily="34" charset="0"/>
              </a:rPr>
              <a:t>, K. and Bracken, S. (2019). Introduction: Universal Design for Learning, a global framework for realizing inclusive practice in Higher Education. In: S. Bracken and K. </a:t>
            </a:r>
            <a:r>
              <a:rPr lang="en-GB" sz="1400" dirty="0" err="1">
                <a:solidFill>
                  <a:srgbClr val="000000"/>
                </a:solidFill>
                <a:latin typeface="Corbel" panose="020B0503020204020204" pitchFamily="34" charset="0"/>
              </a:rPr>
              <a:t>Novac</a:t>
            </a:r>
            <a:r>
              <a:rPr lang="en-GB" sz="1400" dirty="0">
                <a:solidFill>
                  <a:srgbClr val="000000"/>
                </a:solidFill>
                <a:latin typeface="Corbel" panose="020B0503020204020204" pitchFamily="34" charset="0"/>
              </a:rPr>
              <a:t>, ed., Transforming Higher Education through Universal Design for Learning. Oxon and NY: Routledge</a:t>
            </a:r>
          </a:p>
          <a:p>
            <a:endParaRPr lang="en-GB" sz="1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en-GB" sz="1400" dirty="0" err="1"/>
              <a:t>Ordorica</a:t>
            </a:r>
            <a:r>
              <a:rPr lang="en-GB" sz="1400" dirty="0"/>
              <a:t>, A. (2019). What is learning design?. [Blog] </a:t>
            </a:r>
            <a:r>
              <a:rPr lang="en-GB" sz="1400" i="1" dirty="0"/>
              <a:t>Teaching Matters Blog</a:t>
            </a:r>
            <a:r>
              <a:rPr lang="en-GB" sz="1400" dirty="0"/>
              <a:t>, Available at: </a:t>
            </a:r>
            <a:r>
              <a:rPr lang="en-GB" sz="1400" dirty="0">
                <a:hlinkClick r:id="rId5"/>
              </a:rPr>
              <a:t>https://www.teaching-matters-blog.ed.ac.uk/what-is-learning-design/</a:t>
            </a:r>
            <a:endParaRPr lang="en-GB" sz="1400" dirty="0"/>
          </a:p>
          <a:p>
            <a:endParaRPr lang="en-GB" sz="1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en-GB" sz="1400" dirty="0"/>
              <a:t>Tsang, A., (2011). Students as Evolving Professionals: Turning the hidden curriculum around through the threshold concept pedagogy. </a:t>
            </a:r>
            <a:r>
              <a:rPr lang="en-GB" sz="1400" i="1" dirty="0"/>
              <a:t>Transformative Dialogues: Teaching &amp; Learning Journal</a:t>
            </a:r>
            <a:r>
              <a:rPr lang="en-GB" sz="1400" dirty="0"/>
              <a:t>, [online] 4(3), pp.1-11. Available at: </a:t>
            </a:r>
            <a:r>
              <a:rPr lang="en-GB" sz="1400" dirty="0">
                <a:hlinkClick r:id="rId6"/>
              </a:rPr>
              <a:t>https://twww.kpu.ca/sites/default/files/Teaching%20and%20Learning/TD.4.3.9_Tsang_Students_as_Evolving_Professionals.pdf</a:t>
            </a:r>
            <a:r>
              <a:rPr lang="en-GB" sz="1400" dirty="0"/>
              <a:t> </a:t>
            </a:r>
          </a:p>
          <a:p>
            <a:endParaRPr lang="en-GB" dirty="0"/>
          </a:p>
          <a:p>
            <a:endParaRPr lang="en-GB" sz="16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r"/>
            <a:r>
              <a:rPr lang="en-GB" sz="2400" dirty="0">
                <a:latin typeface="Corbel" panose="020B0503020204020204" pitchFamily="34" charset="0"/>
              </a:rPr>
              <a:t>Get in touch on Twitter @</a:t>
            </a:r>
            <a:r>
              <a:rPr lang="en-GB" sz="2400" dirty="0" err="1">
                <a:latin typeface="Corbel" panose="020B0503020204020204" pitchFamily="34" charset="0"/>
              </a:rPr>
              <a:t>VirnaRossi</a:t>
            </a:r>
            <a:endParaRPr lang="en-GB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4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476671"/>
            <a:ext cx="9144000" cy="1296145"/>
          </a:xfrm>
        </p:spPr>
        <p:txBody>
          <a:bodyPr>
            <a:normAutofit fontScale="90000"/>
          </a:bodyPr>
          <a:lstStyle/>
          <a:p>
            <a:r>
              <a:rPr lang="en-GB" dirty="0"/>
              <a:t>Putting people first... How are you feeling today? </a:t>
            </a:r>
            <a:br>
              <a:rPr lang="en-GB" dirty="0"/>
            </a:br>
            <a:r>
              <a:rPr lang="en-GB" dirty="0"/>
              <a:t>In the chat, indicate the best match/</a:t>
            </a:r>
            <a:r>
              <a:rPr lang="en-GB" dirty="0" err="1"/>
              <a:t>es</a:t>
            </a:r>
            <a:r>
              <a:rPr lang="en-GB" dirty="0"/>
              <a:t>...</a:t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866748"/>
              </p:ext>
            </p:extLst>
          </p:nvPr>
        </p:nvGraphicFramePr>
        <p:xfrm>
          <a:off x="1522413" y="1700808"/>
          <a:ext cx="7056784" cy="5040559"/>
        </p:xfrm>
        <a:graphic>
          <a:graphicData uri="http://schemas.openxmlformats.org/drawingml/2006/table">
            <a:tbl>
              <a:tblPr/>
              <a:tblGrid>
                <a:gridCol w="1152129">
                  <a:extLst>
                    <a:ext uri="{9D8B030D-6E8A-4147-A177-3AD203B41FA5}">
                      <a16:colId xmlns:a16="http://schemas.microsoft.com/office/drawing/2014/main" val="4175303926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163444954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7139118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65593552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91813441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0970077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675426328"/>
                    </a:ext>
                  </a:extLst>
                </a:gridCol>
              </a:tblGrid>
              <a:tr h="129179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GB" dirty="0">
                          <a:effectLst/>
                        </a:rPr>
                      </a:b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How are you?</a:t>
                      </a:r>
                      <a:endParaRPr lang="en-GB" dirty="0">
                        <a:effectLst/>
                      </a:endParaRP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GB">
                          <a:effectLst/>
                        </a:rPr>
                      </a:b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lang="en-GB">
                        <a:effectLst/>
                      </a:endParaRP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GB">
                          <a:effectLst/>
                        </a:rPr>
                      </a:b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endParaRPr lang="en-GB">
                        <a:effectLst/>
                      </a:endParaRP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GB">
                          <a:effectLst/>
                        </a:rPr>
                      </a:b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lang="en-GB">
                        <a:effectLst/>
                      </a:endParaRP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GB">
                          <a:effectLst/>
                        </a:rPr>
                      </a:b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endParaRPr lang="en-GB">
                        <a:effectLst/>
                      </a:endParaRP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GB">
                          <a:effectLst/>
                        </a:rPr>
                      </a:b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endParaRPr lang="en-GB">
                        <a:effectLst/>
                      </a:endParaRP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GB">
                          <a:effectLst/>
                        </a:rPr>
                      </a:b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lang="en-GB">
                        <a:effectLst/>
                      </a:endParaRP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933131"/>
                  </a:ext>
                </a:extLst>
              </a:tr>
              <a:tr h="93719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GB">
                          <a:effectLst/>
                        </a:rPr>
                      </a:b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GB">
                        <a:effectLst/>
                      </a:endParaRP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dirty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dirty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88056"/>
                  </a:ext>
                </a:extLst>
              </a:tr>
              <a:tr h="93719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GB">
                          <a:effectLst/>
                        </a:rPr>
                      </a:b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GB">
                        <a:effectLst/>
                      </a:endParaRP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839436"/>
                  </a:ext>
                </a:extLst>
              </a:tr>
              <a:tr h="93719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GB">
                          <a:effectLst/>
                        </a:rPr>
                      </a:b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GB">
                        <a:effectLst/>
                      </a:endParaRP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334129"/>
                  </a:ext>
                </a:extLst>
              </a:tr>
              <a:tr h="93719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GB" dirty="0">
                          <a:effectLst/>
                        </a:rPr>
                      </a:b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GB" dirty="0">
                        <a:effectLst/>
                      </a:endParaRP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dirty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lnL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281797"/>
                  </a:ext>
                </a:extLst>
              </a:tr>
            </a:tbl>
          </a:graphicData>
        </a:graphic>
      </p:graphicFrame>
      <p:pic>
        <p:nvPicPr>
          <p:cNvPr id="1027" name="Picture 3" descr="https://lh6.googleusercontent.com/rxNOkUOOToUxg7-ibzRuqdQAzym5Ah8Q5uqKep0Y_0aRVLsRtywrB4P28VtpRQTKdZCQp-vqsZLkueDL_qR3cfKm6kjAuHXj_nc5x-xDQiOqSoocTu4ARMGmiLEHqdR5iPLJOGbJl6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8028" y="2996953"/>
            <a:ext cx="5976664" cy="374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TCs for learning design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7908" y="2274838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orbel" panose="020B0503020204020204" pitchFamily="34" charset="0"/>
              </a:rPr>
              <a:t>TCs can both be seen as </a:t>
            </a:r>
            <a:r>
              <a:rPr lang="en-GB" sz="2400" b="1" dirty="0">
                <a:solidFill>
                  <a:srgbClr val="000000"/>
                </a:solidFill>
                <a:latin typeface="Corbel" panose="020B0503020204020204" pitchFamily="34" charset="0"/>
              </a:rPr>
              <a:t>gateways</a:t>
            </a:r>
            <a:r>
              <a:rPr lang="en-GB" sz="2400" dirty="0">
                <a:solidFill>
                  <a:srgbClr val="000000"/>
                </a:solidFill>
                <a:latin typeface="Corbel" panose="020B0503020204020204" pitchFamily="34" charset="0"/>
              </a:rPr>
              <a:t> into the disciplines and help identify typical </a:t>
            </a:r>
            <a:r>
              <a:rPr lang="en-GB" sz="2400" b="1" dirty="0">
                <a:solidFill>
                  <a:srgbClr val="000000"/>
                </a:solidFill>
                <a:latin typeface="Corbel" panose="020B0503020204020204" pitchFamily="34" charset="0"/>
              </a:rPr>
              <a:t>bottlenecks</a:t>
            </a:r>
            <a:r>
              <a:rPr lang="en-GB" sz="2400" dirty="0">
                <a:solidFill>
                  <a:srgbClr val="000000"/>
                </a:solidFill>
                <a:latin typeface="Corbel" panose="020B0503020204020204" pitchFamily="34" charset="0"/>
              </a:rPr>
              <a:t> where students can get stuck. They tend to represent the </a:t>
            </a:r>
            <a:r>
              <a:rPr lang="en-GB" sz="2400" b="1" dirty="0">
                <a:solidFill>
                  <a:srgbClr val="000000"/>
                </a:solidFill>
                <a:latin typeface="Corbel" panose="020B0503020204020204" pitchFamily="34" charset="0"/>
              </a:rPr>
              <a:t>gems</a:t>
            </a:r>
            <a:r>
              <a:rPr lang="en-GB" sz="2400" dirty="0">
                <a:solidFill>
                  <a:srgbClr val="000000"/>
                </a:solidFill>
                <a:latin typeface="Corbel" panose="020B0503020204020204" pitchFamily="34" charset="0"/>
              </a:rPr>
              <a:t> of the curriculum. Because of their transformative power, they affect </a:t>
            </a:r>
            <a:r>
              <a:rPr lang="en-GB" sz="2400" b="1" dirty="0">
                <a:solidFill>
                  <a:srgbClr val="000000"/>
                </a:solidFill>
                <a:latin typeface="Corbel" panose="020B0503020204020204" pitchFamily="34" charset="0"/>
              </a:rPr>
              <a:t>who the students become.</a:t>
            </a:r>
            <a:r>
              <a:rPr lang="en-GB" sz="2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</a:p>
          <a:p>
            <a:endParaRPr lang="en-GB" sz="24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4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TCs rather than LOs </a:t>
            </a:r>
            <a:br>
              <a:rPr lang="en-US" dirty="0"/>
            </a:br>
            <a:r>
              <a:rPr lang="en-US" dirty="0"/>
              <a:t>for learning design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2413" y="2276872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orbel" panose="020B0503020204020204" pitchFamily="34" charset="0"/>
              </a:rPr>
              <a:t>Identifying likely/perceived TCs for learning design is a more useful starting point than formulating LOs because:</a:t>
            </a:r>
          </a:p>
          <a:p>
            <a:endParaRPr lang="en-GB" sz="2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Corbel" panose="020B0503020204020204" pitchFamily="34" charset="0"/>
              </a:rPr>
              <a:t>the focus shifts onto the BIG ideas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Corbel" panose="020B0503020204020204" pitchFamily="34" charset="0"/>
              </a:rPr>
              <a:t>it means starting from the ‘centre’ of learning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Corbel" panose="020B0503020204020204" pitchFamily="34" charset="0"/>
              </a:rPr>
              <a:t>we tackle the ‘tricky concepts’ at learning design stage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Corbel" panose="020B0503020204020204" pitchFamily="34" charset="0"/>
              </a:rPr>
              <a:t>it helps focus on the transformative power of ‘learning to become’, rather than focusing on pre-determined conditions/skills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Corbel" panose="020B0503020204020204" pitchFamily="34" charset="0"/>
              </a:rPr>
              <a:t>it helps students uncover the hidden curriculum</a:t>
            </a:r>
          </a:p>
          <a:p>
            <a:endParaRPr lang="en-GB" sz="2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Corbel" panose="020B0503020204020204" pitchFamily="34" charset="0"/>
              </a:rPr>
              <a:t>Where necessary, TCs can eventually be used to formulate LOs for course documentation and QA purposes.</a:t>
            </a:r>
            <a:endParaRPr lang="en-GB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action research on TCs for learning design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2413" y="1916832"/>
            <a:ext cx="8316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rbel" panose="020B0503020204020204" pitchFamily="34" charset="0"/>
              </a:rPr>
              <a:t>Sept 2019 – I used TCs for learning design on the PGCert course. I  decided to develop my own TCs learning design tool</a:t>
            </a:r>
          </a:p>
          <a:p>
            <a:endParaRPr lang="en-GB" sz="2400" dirty="0">
              <a:latin typeface="Corbel" panose="020B0503020204020204" pitchFamily="34" charset="0"/>
            </a:endParaRPr>
          </a:p>
          <a:p>
            <a:r>
              <a:rPr lang="en-GB" sz="2400" dirty="0">
                <a:latin typeface="Corbel" panose="020B0503020204020204" pitchFamily="34" charset="0"/>
              </a:rPr>
              <a:t>2020 – I started writing my book on inclusive learning design (publisher: Routledge, due in Spring 2022) – the learning design tool linked to it features TCs as main content organising principle </a:t>
            </a:r>
          </a:p>
          <a:p>
            <a:endParaRPr lang="en-GB" sz="2400" dirty="0">
              <a:latin typeface="Corbel" panose="020B0503020204020204" pitchFamily="34" charset="0"/>
            </a:endParaRPr>
          </a:p>
          <a:p>
            <a:r>
              <a:rPr lang="en-GB" sz="2400" dirty="0">
                <a:latin typeface="Corbel" panose="020B0503020204020204" pitchFamily="34" charset="0"/>
              </a:rPr>
              <a:t>May/Jun 2021 –  I collaboratively created the first prototype of the learning design tool. First pilot and lessons learnt</a:t>
            </a:r>
          </a:p>
          <a:p>
            <a:endParaRPr lang="en-GB" sz="2400" dirty="0">
              <a:latin typeface="Corbel" panose="020B0503020204020204" pitchFamily="34" charset="0"/>
            </a:endParaRPr>
          </a:p>
          <a:p>
            <a:r>
              <a:rPr lang="en-GB" sz="2400" dirty="0">
                <a:latin typeface="Corbel" panose="020B0503020204020204" pitchFamily="34" charset="0"/>
              </a:rPr>
              <a:t>Autumn 2021 –  Pilot of second prototype – early findings and impact in my upcoming book</a:t>
            </a:r>
          </a:p>
          <a:p>
            <a:endParaRPr lang="en-GB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working group for the learning design tool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956" y="1700808"/>
            <a:ext cx="7200800" cy="542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3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189723"/>
            <a:ext cx="9505056" cy="1144556"/>
          </a:xfrm>
        </p:spPr>
        <p:txBody>
          <a:bodyPr/>
          <a:lstStyle/>
          <a:p>
            <a:r>
              <a:rPr lang="en-US" dirty="0"/>
              <a:t>The I.N.C.L.U.S.I.V.E learning design tool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7021" y="1844824"/>
            <a:ext cx="88569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orbel" panose="020B0503020204020204" pitchFamily="34" charset="0"/>
              </a:rPr>
              <a:t>I created a tool teachers can use through a collaborative workshop to design learning. </a:t>
            </a:r>
          </a:p>
          <a:p>
            <a:endParaRPr lang="en-GB" sz="2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Corbel" panose="020B0503020204020204" pitchFamily="34" charset="0"/>
              </a:rPr>
              <a:t>To visually represent the phases and process of inclusive learning design, I use the metaphor of a tree.</a:t>
            </a:r>
          </a:p>
          <a:p>
            <a:endParaRPr lang="en-GB" sz="2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Corbel" panose="020B0503020204020204" pitchFamily="34" charset="0"/>
              </a:rPr>
              <a:t>The roots are the values. </a:t>
            </a:r>
          </a:p>
          <a:p>
            <a:r>
              <a:rPr lang="en-GB" sz="2400" dirty="0">
                <a:solidFill>
                  <a:srgbClr val="000000"/>
                </a:solidFill>
                <a:latin typeface="Corbel" panose="020B0503020204020204" pitchFamily="34" charset="0"/>
              </a:rPr>
              <a:t>Then it’s ‘roots to shoots’, to get to the 3 branches of: </a:t>
            </a:r>
          </a:p>
          <a:p>
            <a:r>
              <a:rPr lang="en-GB" sz="2400" dirty="0">
                <a:solidFill>
                  <a:srgbClr val="000000"/>
                </a:solidFill>
                <a:latin typeface="Corbel" panose="020B0503020204020204" pitchFamily="34" charset="0"/>
              </a:rPr>
              <a:t>Context, Content and Assessment.</a:t>
            </a:r>
          </a:p>
          <a:p>
            <a:endParaRPr lang="en-GB" sz="2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endParaRPr lang="en-GB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0" y="116632"/>
            <a:ext cx="9361040" cy="66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7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1053</TotalTime>
  <Words>1128</Words>
  <Application>Microsoft Office PowerPoint</Application>
  <PresentationFormat>Custom</PresentationFormat>
  <Paragraphs>145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Corbel</vt:lpstr>
      <vt:lpstr>Wingdings</vt:lpstr>
      <vt:lpstr>Earthtones 16x9</vt:lpstr>
      <vt:lpstr>The case for using  Threshold Concepts  for Learning Design</vt:lpstr>
      <vt:lpstr>Overview of the presentation </vt:lpstr>
      <vt:lpstr>Putting people first... How are you feeling today?  In the chat, indicate the best match/es... </vt:lpstr>
      <vt:lpstr>Why use TCs for learning design</vt:lpstr>
      <vt:lpstr>Benefits of TCs rather than LOs  for learning design</vt:lpstr>
      <vt:lpstr>My action research on TCs for learning design</vt:lpstr>
      <vt:lpstr>The working group for the learning design tool</vt:lpstr>
      <vt:lpstr>The I.N.C.L.U.S.I.V.E learning design tool</vt:lpstr>
      <vt:lpstr>PowerPoint Presentation</vt:lpstr>
      <vt:lpstr>Some possible definitions</vt:lpstr>
      <vt:lpstr>Learning Design workshop – part 1</vt:lpstr>
      <vt:lpstr>Learning Design workshop – part 2</vt:lpstr>
      <vt:lpstr>The I.N.C.L.U.S.I.V.E learning design tree: the place of TCs</vt:lpstr>
      <vt:lpstr>Learning Design workshop – example</vt:lpstr>
      <vt:lpstr>Early findings – What worked well</vt:lpstr>
      <vt:lpstr>Early findings – what was tricky</vt:lpstr>
      <vt:lpstr>What next?</vt:lpstr>
      <vt:lpstr>Over to you: TCs for novice teachers</vt:lpstr>
      <vt:lpstr>TCs for new/inexperienced teachers</vt:lpstr>
      <vt:lpstr>References</vt:lpstr>
    </vt:vector>
  </TitlesOfParts>
  <Company>Ravensbourne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case for using Threshold Concepts for Learning Design in Creative Education</dc:title>
  <dc:creator>Rossi, Virna</dc:creator>
  <cp:lastModifiedBy>Virna Rossi</cp:lastModifiedBy>
  <cp:revision>44</cp:revision>
  <dcterms:created xsi:type="dcterms:W3CDTF">2021-07-05T16:28:56Z</dcterms:created>
  <dcterms:modified xsi:type="dcterms:W3CDTF">2021-09-27T15:55:57Z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