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60" r:id="rId4"/>
    <p:sldId id="259" r:id="rId5"/>
    <p:sldId id="300" r:id="rId6"/>
    <p:sldId id="301" r:id="rId7"/>
    <p:sldId id="302" r:id="rId8"/>
    <p:sldId id="265" r:id="rId9"/>
    <p:sldId id="299" r:id="rId10"/>
    <p:sldId id="303" r:id="rId11"/>
    <p:sldId id="269" r:id="rId12"/>
    <p:sldId id="270" r:id="rId13"/>
    <p:sldId id="295" r:id="rId14"/>
    <p:sldId id="296" r:id="rId15"/>
    <p:sldId id="297" r:id="rId16"/>
    <p:sldId id="298" r:id="rId17"/>
    <p:sldId id="294" r:id="rId18"/>
    <p:sldId id="268" r:id="rId19"/>
    <p:sldId id="271" r:id="rId20"/>
    <p:sldId id="272"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63" r:id="rId38"/>
    <p:sldId id="293" r:id="rId39"/>
    <p:sldId id="304" r:id="rId40"/>
    <p:sldId id="305" r:id="rId41"/>
    <p:sldId id="30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87" d="100"/>
          <a:sy n="87"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85B71-45D5-41FC-8FDA-DB42D996DD0D}" type="datetimeFigureOut">
              <a:rPr lang="en-GB" smtClean="0"/>
              <a:t>21/01/2021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CBDC3-5E90-4B00-B9C3-1B6E8B05200F}" type="slidenum">
              <a:rPr lang="en-GB" smtClean="0"/>
              <a:t>‹#›</a:t>
            </a:fld>
            <a:endParaRPr lang="en-GB" dirty="0"/>
          </a:p>
        </p:txBody>
      </p:sp>
    </p:spTree>
    <p:extLst>
      <p:ext uri="{BB962C8B-B14F-4D97-AF65-F5344CB8AC3E}">
        <p14:creationId xmlns:p14="http://schemas.microsoft.com/office/powerpoint/2010/main" val="409020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zquotes.com/quote/1459372"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azquotes.com/quote/566687"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ooks.google.com/books?id=gSReaja3V3I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ooks.google.com/books?id=gSReaja3V3I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aseline="0" dirty="0" smtClean="0"/>
              <a:t>Image: https://stock.adobe.com/hu/search/images?k=creation+of+adam+hands; 30 minutes</a:t>
            </a:r>
            <a:endParaRPr lang="en-US" sz="2400"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404413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10</a:t>
            </a:fld>
            <a:endParaRPr lang="en-GB" dirty="0"/>
          </a:p>
        </p:txBody>
      </p:sp>
    </p:spTree>
    <p:extLst>
      <p:ext uri="{BB962C8B-B14F-4D97-AF65-F5344CB8AC3E}">
        <p14:creationId xmlns:p14="http://schemas.microsoft.com/office/powerpoint/2010/main" val="146091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58175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13</a:t>
            </a:fld>
            <a:endParaRPr lang="en-GB" dirty="0"/>
          </a:p>
        </p:txBody>
      </p:sp>
    </p:spTree>
    <p:extLst>
      <p:ext uri="{BB962C8B-B14F-4D97-AF65-F5344CB8AC3E}">
        <p14:creationId xmlns:p14="http://schemas.microsoft.com/office/powerpoint/2010/main" val="93277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14</a:t>
            </a:fld>
            <a:endParaRPr lang="en-GB" dirty="0"/>
          </a:p>
        </p:txBody>
      </p:sp>
    </p:spTree>
    <p:extLst>
      <p:ext uri="{BB962C8B-B14F-4D97-AF65-F5344CB8AC3E}">
        <p14:creationId xmlns:p14="http://schemas.microsoft.com/office/powerpoint/2010/main" val="411965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15</a:t>
            </a:fld>
            <a:endParaRPr lang="en-GB" dirty="0"/>
          </a:p>
        </p:txBody>
      </p:sp>
    </p:spTree>
    <p:extLst>
      <p:ext uri="{BB962C8B-B14F-4D97-AF65-F5344CB8AC3E}">
        <p14:creationId xmlns:p14="http://schemas.microsoft.com/office/powerpoint/2010/main" val="163810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16</a:t>
            </a:fld>
            <a:endParaRPr lang="en-GB" dirty="0"/>
          </a:p>
        </p:txBody>
      </p:sp>
    </p:spTree>
    <p:extLst>
      <p:ext uri="{BB962C8B-B14F-4D97-AF65-F5344CB8AC3E}">
        <p14:creationId xmlns:p14="http://schemas.microsoft.com/office/powerpoint/2010/main" val="362247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1308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However, the notion that this is always a phenomenological awareness is problematic.</a:t>
            </a:r>
          </a:p>
          <a:p>
            <a:endParaRPr lang="en-GB"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5817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5817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5817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a:t>
            </a:r>
            <a:r>
              <a:rPr lang="en-GB" baseline="0" dirty="0" smtClean="0"/>
              <a:t> looking at this later, this ppt was designed to support a one-hour, interactive, online group chat to help our staff with the fundamentals of teaching online.</a:t>
            </a:r>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359412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23</a:t>
            </a:fld>
            <a:endParaRPr lang="en-GB" dirty="0"/>
          </a:p>
        </p:txBody>
      </p:sp>
    </p:spTree>
    <p:extLst>
      <p:ext uri="{BB962C8B-B14F-4D97-AF65-F5344CB8AC3E}">
        <p14:creationId xmlns:p14="http://schemas.microsoft.com/office/powerpoint/2010/main" val="1350040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The evolution of wu wei came from a learning model of cooperative learning where students had individual ownership of similar, teacher-supplied content with an eye towards offering an analysis that was synthesised as a group based to better form concepts to use on course their individual assessments. Since I did find this exact model in the literature, I call it cooperative critical thinking. This actually arose from practice, not theory, because I had a small group and many readings I wanted to expose them to. It was a mechanism to maximize content without over burdening students. The next semester, I started to reflect on scaffolding for students and wondered why they wouldn’t be expected to self-scaffold based on a unsuccessful class session where Y3 students had problems understanding how to read and use journal articles. </a:t>
            </a:r>
          </a:p>
          <a:p>
            <a:r>
              <a:rPr lang="en-US" dirty="0">
                <a:latin typeface="Calibri" panose="020F0502020204030204" pitchFamily="34" charset="0"/>
              </a:rPr>
              <a:t>On the AZ Quotes Lao Tse:</a:t>
            </a:r>
          </a:p>
          <a:p>
            <a:r>
              <a:rPr lang="en-US" dirty="0">
                <a:hlinkClick r:id="rId3"/>
              </a:rPr>
              <a:t>The best of all teachers is the one who helps people so that eventually they don't need him.</a:t>
            </a:r>
            <a:endParaRPr lang="en-US" dirty="0"/>
          </a:p>
          <a:p>
            <a:r>
              <a:rPr lang="en-US" dirty="0">
                <a:latin typeface="Calibri" panose="020F0502020204030204" pitchFamily="34" charset="0"/>
              </a:rPr>
              <a:t>And</a:t>
            </a:r>
          </a:p>
          <a:p>
            <a:r>
              <a:rPr lang="en-US" sz="1100" dirty="0">
                <a:hlinkClick r:id="rId4"/>
              </a:rPr>
              <a:t>When the student is ready the teacher will appear.</a:t>
            </a:r>
            <a:r>
              <a:rPr lang="en-US" dirty="0">
                <a:latin typeface="Calibri" panose="020F0502020204030204" pitchFamily="34" charset="0"/>
              </a:rPr>
              <a:t> page:https://www.azquotes.com/author/19615-Laozi</a:t>
            </a:r>
            <a:endParaRPr lang="en-US" sz="1400" dirty="0"/>
          </a:p>
          <a:p>
            <a:pPr defTabSz="914350"/>
            <a:endParaRPr lang="en-US" dirty="0" smtClean="0"/>
          </a:p>
          <a:p>
            <a:endParaRPr lang="en-GB" dirty="0" smtClean="0"/>
          </a:p>
        </p:txBody>
      </p:sp>
      <p:sp>
        <p:nvSpPr>
          <p:cNvPr id="4" name="Slide Number Placeholder 3"/>
          <p:cNvSpPr>
            <a:spLocks noGrp="1"/>
          </p:cNvSpPr>
          <p:nvPr>
            <p:ph type="sldNum" sz="quarter" idx="10"/>
          </p:nvPr>
        </p:nvSpPr>
        <p:spPr/>
        <p:txBody>
          <a:bodyPr/>
          <a:lstStyle/>
          <a:p>
            <a:fld id="{602FE235-74EE-4765-B564-3574EB81EA4A}" type="slidenum">
              <a:rPr lang="en-GB" smtClean="0"/>
              <a:t>24</a:t>
            </a:fld>
            <a:endParaRPr lang="en-GB" dirty="0"/>
          </a:p>
        </p:txBody>
      </p:sp>
    </p:spTree>
    <p:extLst>
      <p:ext uri="{BB962C8B-B14F-4D97-AF65-F5344CB8AC3E}">
        <p14:creationId xmlns:p14="http://schemas.microsoft.com/office/powerpoint/2010/main" val="1768563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Csíkszentmihályi, M. (1996). Flow and the psychology of discovery and invention. New York: Harper Collins. Chicago</a:t>
            </a:r>
            <a:endParaRPr lang="en-US" dirty="0"/>
          </a:p>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25</a:t>
            </a:fld>
            <a:endParaRPr lang="en-GB" dirty="0"/>
          </a:p>
        </p:txBody>
      </p:sp>
    </p:spTree>
    <p:extLst>
      <p:ext uri="{BB962C8B-B14F-4D97-AF65-F5344CB8AC3E}">
        <p14:creationId xmlns:p14="http://schemas.microsoft.com/office/powerpoint/2010/main" val="59290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Csíkszentmihályi, M. (1996). Flow and the psychology of discovery and invention. New York: Harper Collins. Chicago</a:t>
            </a:r>
            <a:endParaRPr lang="en-US" dirty="0"/>
          </a:p>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26</a:t>
            </a:fld>
            <a:endParaRPr lang="en-GB" dirty="0"/>
          </a:p>
        </p:txBody>
      </p:sp>
    </p:spTree>
    <p:extLst>
      <p:ext uri="{BB962C8B-B14F-4D97-AF65-F5344CB8AC3E}">
        <p14:creationId xmlns:p14="http://schemas.microsoft.com/office/powerpoint/2010/main" val="59290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Csíkszentmihályi, M. (1996). Flow and the psychology of discovery and invention. New York: Harper Collins. Chicago</a:t>
            </a:r>
            <a:endParaRPr lang="en-US" dirty="0"/>
          </a:p>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27</a:t>
            </a:fld>
            <a:endParaRPr lang="en-GB" dirty="0"/>
          </a:p>
        </p:txBody>
      </p:sp>
    </p:spTree>
    <p:extLst>
      <p:ext uri="{BB962C8B-B14F-4D97-AF65-F5344CB8AC3E}">
        <p14:creationId xmlns:p14="http://schemas.microsoft.com/office/powerpoint/2010/main" val="59290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http://usa.chinadaily.com.cn/epaper/2013-02/15/content_16224636.htm</a:t>
            </a:r>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28</a:t>
            </a:fld>
            <a:endParaRPr lang="en-GB" dirty="0"/>
          </a:p>
        </p:txBody>
      </p:sp>
    </p:spTree>
    <p:extLst>
      <p:ext uri="{BB962C8B-B14F-4D97-AF65-F5344CB8AC3E}">
        <p14:creationId xmlns:p14="http://schemas.microsoft.com/office/powerpoint/2010/main" val="2032397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http://usa.chinadaily.com.cn/epaper/2013-02/15/content_16224636.htm</a:t>
            </a:r>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29</a:t>
            </a:fld>
            <a:endParaRPr lang="en-GB" dirty="0"/>
          </a:p>
        </p:txBody>
      </p:sp>
    </p:spTree>
    <p:extLst>
      <p:ext uri="{BB962C8B-B14F-4D97-AF65-F5344CB8AC3E}">
        <p14:creationId xmlns:p14="http://schemas.microsoft.com/office/powerpoint/2010/main" val="2032397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30</a:t>
            </a:fld>
            <a:endParaRPr lang="en-GB" dirty="0"/>
          </a:p>
        </p:txBody>
      </p:sp>
    </p:spTree>
    <p:extLst>
      <p:ext uri="{BB962C8B-B14F-4D97-AF65-F5344CB8AC3E}">
        <p14:creationId xmlns:p14="http://schemas.microsoft.com/office/powerpoint/2010/main" val="508967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31</a:t>
            </a:fld>
            <a:endParaRPr lang="en-GB" dirty="0"/>
          </a:p>
        </p:txBody>
      </p:sp>
    </p:spTree>
    <p:extLst>
      <p:ext uri="{BB962C8B-B14F-4D97-AF65-F5344CB8AC3E}">
        <p14:creationId xmlns:p14="http://schemas.microsoft.com/office/powerpoint/2010/main" val="2801814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https://www.dw.com/en/in-pictures-70-years-of-the-peoples-republic-of-china/g-50652240</a:t>
            </a:r>
          </a:p>
          <a:p>
            <a:r>
              <a:rPr lang="en-GB" dirty="0" smtClean="0"/>
              <a:t>“If I have seen further it is by standing on the shoulders of giants.” — Isaac Newton;</a:t>
            </a:r>
            <a:r>
              <a:rPr lang="en-GB" baseline="0" dirty="0" smtClean="0"/>
              <a:t> </a:t>
            </a:r>
            <a:r>
              <a:rPr lang="en-GB" dirty="0" smtClean="0"/>
              <a:t>Letter to Robert Hooke (5 Feb 1675-6).</a:t>
            </a:r>
          </a:p>
          <a:p>
            <a:pPr defTabSz="897301">
              <a:defRPr/>
            </a:pPr>
            <a:r>
              <a:rPr lang="en-GB" dirty="0" smtClean="0"/>
              <a:t>Confucius:</a:t>
            </a:r>
            <a:r>
              <a:rPr lang="zh-CN" altLang="en-US" dirty="0"/>
              <a:t>述而</a:t>
            </a:r>
            <a:r>
              <a:rPr lang="en-GB" dirty="0"/>
              <a:t>: Shu Er:20 </a:t>
            </a:r>
            <a:r>
              <a:rPr lang="zh-CN" altLang="en-US" dirty="0"/>
              <a:t>子曰： 我非生而知之者，好古，敏以求之者也。 </a:t>
            </a:r>
            <a:r>
              <a:rPr lang="en-GB" dirty="0"/>
              <a:t>The Master said, "I am not one who was born in the possession of knowledge; I am one who is fond of antiquity, and earnest in seeking it there."</a:t>
            </a:r>
            <a:endParaRPr lang="en-GB" dirty="0" smtClean="0"/>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32</a:t>
            </a:fld>
            <a:endParaRPr lang="en-GB" dirty="0"/>
          </a:p>
        </p:txBody>
      </p:sp>
    </p:spTree>
    <p:extLst>
      <p:ext uri="{BB962C8B-B14F-4D97-AF65-F5344CB8AC3E}">
        <p14:creationId xmlns:p14="http://schemas.microsoft.com/office/powerpoint/2010/main" val="203239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Suzhou</a:t>
            </a:r>
            <a:r>
              <a:rPr lang="en-GB" baseline="0" dirty="0" smtClean="0"/>
              <a:t> is on the breast of the chicken. Being at a school with UK QA in China permeates everything I do as an educational developer.</a:t>
            </a:r>
            <a:endParaRPr lang="en-GB" dirty="0"/>
          </a:p>
        </p:txBody>
      </p:sp>
      <p:sp>
        <p:nvSpPr>
          <p:cNvPr id="4" name="Slide Number Placeholder 3"/>
          <p:cNvSpPr>
            <a:spLocks noGrp="1"/>
          </p:cNvSpPr>
          <p:nvPr>
            <p:ph type="sldNum" sz="quarter" idx="10"/>
          </p:nvPr>
        </p:nvSpPr>
        <p:spPr/>
        <p:txBody>
          <a:bodyPr/>
          <a:lstStyle/>
          <a:p>
            <a:fld id="{A9EC6B55-9C08-4C78-9A8C-D2C36172D67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4385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http://usa.chinadaily.com.cn/epaper/2013-02/15/content_16224636.htm</a:t>
            </a:r>
            <a:endParaRPr lang="en-GB" dirty="0" smtClean="0"/>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33</a:t>
            </a:fld>
            <a:endParaRPr lang="en-GB" dirty="0"/>
          </a:p>
        </p:txBody>
      </p:sp>
    </p:spTree>
    <p:extLst>
      <p:ext uri="{BB962C8B-B14F-4D97-AF65-F5344CB8AC3E}">
        <p14:creationId xmlns:p14="http://schemas.microsoft.com/office/powerpoint/2010/main" val="2085172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Wu, C (2016) THUS SPOKE LAOZI: A New Translation with Commentaries of</a:t>
            </a:r>
            <a:r>
              <a:rPr lang="en-GB" b="1" dirty="0"/>
              <a:t> </a:t>
            </a:r>
            <a:r>
              <a:rPr lang="en-GB" dirty="0"/>
              <a:t>DAODEJING . University of Hawai‘i Press: Honolulu. </a:t>
            </a:r>
          </a:p>
          <a:p>
            <a:r>
              <a:rPr lang="zh-CN" altLang="en-US" dirty="0"/>
              <a:t>无为 </a:t>
            </a:r>
            <a:r>
              <a:rPr lang="en-GB" i="1" dirty="0"/>
              <a:t>Wuwei </a:t>
            </a:r>
            <a:r>
              <a:rPr lang="en-GB" dirty="0"/>
              <a:t>(Non-doing) 2, 3, 10, 29, 37, 38, 43, 48, 57, 63, 64 CH. 2</a:t>
            </a:r>
          </a:p>
        </p:txBody>
      </p:sp>
      <p:sp>
        <p:nvSpPr>
          <p:cNvPr id="4" name="Slide Number Placeholder 3"/>
          <p:cNvSpPr>
            <a:spLocks noGrp="1"/>
          </p:cNvSpPr>
          <p:nvPr>
            <p:ph type="sldNum" sz="quarter" idx="10"/>
          </p:nvPr>
        </p:nvSpPr>
        <p:spPr/>
        <p:txBody>
          <a:bodyPr/>
          <a:lstStyle/>
          <a:p>
            <a:fld id="{602FE235-74EE-4765-B564-3574EB81EA4A}" type="slidenum">
              <a:rPr lang="en-GB" smtClean="0"/>
              <a:t>37</a:t>
            </a:fld>
            <a:endParaRPr lang="en-GB" dirty="0"/>
          </a:p>
        </p:txBody>
      </p:sp>
    </p:spTree>
    <p:extLst>
      <p:ext uri="{BB962C8B-B14F-4D97-AF65-F5344CB8AC3E}">
        <p14:creationId xmlns:p14="http://schemas.microsoft.com/office/powerpoint/2010/main" val="1757648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https://wikivisually.com/wiki/Tao_Te_Ching</a:t>
            </a:r>
          </a:p>
          <a:p>
            <a:r>
              <a:rPr lang="en-GB" dirty="0" smtClean="0"/>
              <a:t>Too many words lead to quick exhaustion; Better stay centred. Dao ch. 5</a:t>
            </a:r>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38</a:t>
            </a:fld>
            <a:endParaRPr lang="en-GB" dirty="0"/>
          </a:p>
        </p:txBody>
      </p:sp>
    </p:spTree>
    <p:extLst>
      <p:ext uri="{BB962C8B-B14F-4D97-AF65-F5344CB8AC3E}">
        <p14:creationId xmlns:p14="http://schemas.microsoft.com/office/powerpoint/2010/main" val="389811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2148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Wu, C (2016) THUS SPOKE LAOZI: A New Translation with Commentaries of</a:t>
            </a:r>
            <a:r>
              <a:rPr lang="en-GB" b="1" dirty="0"/>
              <a:t> </a:t>
            </a:r>
            <a:r>
              <a:rPr lang="en-GB" dirty="0"/>
              <a:t>DAODEJING . University of Hawai‘i Press: Honolulu. </a:t>
            </a:r>
          </a:p>
          <a:p>
            <a:r>
              <a:rPr lang="zh-CN" altLang="en-US" dirty="0"/>
              <a:t>无为 </a:t>
            </a:r>
            <a:r>
              <a:rPr lang="en-GB" i="1" dirty="0"/>
              <a:t>Wuwei </a:t>
            </a:r>
            <a:r>
              <a:rPr lang="en-GB" dirty="0"/>
              <a:t>(Non-doing) 2, 3, 10, 29, 37, 38, 43, 48, 57, 63, 64 CH. 2</a:t>
            </a:r>
          </a:p>
        </p:txBody>
      </p:sp>
      <p:sp>
        <p:nvSpPr>
          <p:cNvPr id="4" name="Slide Number Placeholder 3"/>
          <p:cNvSpPr>
            <a:spLocks noGrp="1"/>
          </p:cNvSpPr>
          <p:nvPr>
            <p:ph type="sldNum" sz="quarter" idx="10"/>
          </p:nvPr>
        </p:nvSpPr>
        <p:spPr/>
        <p:txBody>
          <a:bodyPr/>
          <a:lstStyle/>
          <a:p>
            <a:fld id="{602FE235-74EE-4765-B564-3574EB81EA4A}" type="slidenum">
              <a:rPr lang="en-GB" smtClean="0"/>
              <a:t>5</a:t>
            </a:fld>
            <a:endParaRPr lang="en-GB" dirty="0"/>
          </a:p>
        </p:txBody>
      </p:sp>
    </p:spTree>
    <p:extLst>
      <p:ext uri="{BB962C8B-B14F-4D97-AF65-F5344CB8AC3E}">
        <p14:creationId xmlns:p14="http://schemas.microsoft.com/office/powerpoint/2010/main" val="143750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r>
              <a:rPr lang="en-US" i="1" dirty="0" smtClean="0">
                <a:effectLst/>
              </a:rPr>
              <a:t>Slingerland, Edward (2007). </a:t>
            </a:r>
            <a:r>
              <a:rPr lang="en-US" i="1" dirty="0" smtClean="0">
                <a:effectLst/>
                <a:hlinkClick r:id="rId3"/>
              </a:rPr>
              <a:t>Effortless Action: Wu-wei As Conceptual Metaphor and Spiritual Ideal in Early China</a:t>
            </a:r>
            <a:r>
              <a:rPr lang="en-US" i="1" dirty="0" smtClean="0">
                <a:effectLst/>
              </a:rPr>
              <a:t>. Oxford; New York: Oxford University Press. </a:t>
            </a:r>
            <a:endParaRPr lang="en-GB" dirty="0" smtClean="0"/>
          </a:p>
          <a:p>
            <a:r>
              <a:rPr lang="en-GB" dirty="0" smtClean="0"/>
              <a:t>Moon, Seungho (2015) Wu Wei (non-action)</a:t>
            </a:r>
            <a:r>
              <a:rPr lang="en-GB" baseline="0" dirty="0" smtClean="0"/>
              <a:t> Philosophy and Actions: Rethinking ‘actions’ in school reform. </a:t>
            </a:r>
            <a:r>
              <a:rPr lang="en-GB" i="1" baseline="0" dirty="0" smtClean="0"/>
              <a:t>Educational Philosophy and Theory. </a:t>
            </a:r>
            <a:r>
              <a:rPr lang="en-GB" i="0" baseline="0" dirty="0" smtClean="0"/>
              <a:t>47 (5) pp. 455-473.</a:t>
            </a:r>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6</a:t>
            </a:fld>
            <a:endParaRPr lang="en-GB" dirty="0"/>
          </a:p>
        </p:txBody>
      </p:sp>
    </p:spTree>
    <p:extLst>
      <p:ext uri="{BB962C8B-B14F-4D97-AF65-F5344CB8AC3E}">
        <p14:creationId xmlns:p14="http://schemas.microsoft.com/office/powerpoint/2010/main" val="139257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r>
              <a:rPr lang="en-US" i="1" dirty="0" smtClean="0">
                <a:effectLst/>
              </a:rPr>
              <a:t>Slingerland, Edward (2007). </a:t>
            </a:r>
            <a:r>
              <a:rPr lang="en-US" i="1" dirty="0" smtClean="0">
                <a:effectLst/>
                <a:hlinkClick r:id="rId3"/>
              </a:rPr>
              <a:t>Effortless Action: Wu-wei As Conceptual Metaphor and Spiritual Ideal in Early China</a:t>
            </a:r>
            <a:r>
              <a:rPr lang="en-US" i="1" dirty="0" smtClean="0">
                <a:effectLst/>
              </a:rPr>
              <a:t>. Oxford; New York: Oxford University Press. </a:t>
            </a:r>
            <a:endParaRPr lang="en-GB" dirty="0" smtClean="0"/>
          </a:p>
          <a:p>
            <a:r>
              <a:rPr lang="en-GB" dirty="0" smtClean="0"/>
              <a:t>Moon, Seungho (2015) Wu Wei (non-action)</a:t>
            </a:r>
            <a:r>
              <a:rPr lang="en-GB" baseline="0" dirty="0" smtClean="0"/>
              <a:t> Philosophy and Actions: Rethinking ‘actions’ in school reform. </a:t>
            </a:r>
            <a:r>
              <a:rPr lang="en-GB" i="1" baseline="0" dirty="0" smtClean="0"/>
              <a:t>Educational Philosophy and Theory. </a:t>
            </a:r>
            <a:r>
              <a:rPr lang="en-GB" i="0" baseline="0" dirty="0" smtClean="0"/>
              <a:t>47 (5) pp. 455-473.</a:t>
            </a:r>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7</a:t>
            </a:fld>
            <a:endParaRPr lang="en-GB" dirty="0"/>
          </a:p>
        </p:txBody>
      </p:sp>
    </p:spTree>
    <p:extLst>
      <p:ext uri="{BB962C8B-B14F-4D97-AF65-F5344CB8AC3E}">
        <p14:creationId xmlns:p14="http://schemas.microsoft.com/office/powerpoint/2010/main" val="34720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8</a:t>
            </a:fld>
            <a:endParaRPr lang="en-GB" dirty="0"/>
          </a:p>
        </p:txBody>
      </p:sp>
    </p:spTree>
    <p:extLst>
      <p:ext uri="{BB962C8B-B14F-4D97-AF65-F5344CB8AC3E}">
        <p14:creationId xmlns:p14="http://schemas.microsoft.com/office/powerpoint/2010/main" val="257862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hurry, yet everything is accomplished.” Fearlessness.</a:t>
            </a:r>
          </a:p>
          <a:p>
            <a:r>
              <a:rPr lang="en-GB" dirty="0" smtClean="0"/>
              <a:t>https://truthbook.com/urantia-book/paper-94-the-melchizedek-teachings-in-the-orient</a:t>
            </a:r>
          </a:p>
          <a:p>
            <a:endParaRPr lang="en-GB" dirty="0"/>
          </a:p>
        </p:txBody>
      </p:sp>
      <p:sp>
        <p:nvSpPr>
          <p:cNvPr id="4" name="Slide Number Placeholder 3"/>
          <p:cNvSpPr>
            <a:spLocks noGrp="1"/>
          </p:cNvSpPr>
          <p:nvPr>
            <p:ph type="sldNum" sz="quarter" idx="10"/>
          </p:nvPr>
        </p:nvSpPr>
        <p:spPr/>
        <p:txBody>
          <a:bodyPr/>
          <a:lstStyle/>
          <a:p>
            <a:fld id="{602FE235-74EE-4765-B564-3574EB81EA4A}" type="slidenum">
              <a:rPr lang="en-GB" smtClean="0"/>
              <a:t>9</a:t>
            </a:fld>
            <a:endParaRPr lang="en-GB" dirty="0"/>
          </a:p>
        </p:txBody>
      </p:sp>
    </p:spTree>
    <p:extLst>
      <p:ext uri="{BB962C8B-B14F-4D97-AF65-F5344CB8AC3E}">
        <p14:creationId xmlns:p14="http://schemas.microsoft.com/office/powerpoint/2010/main" val="139996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18804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92434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304150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39540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413552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374602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305082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345968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294309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105702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DAD71-E012-4DD8-A3C8-AA461035E060}" type="datetimeFigureOut">
              <a:rPr lang="en-GB" smtClean="0"/>
              <a:t>21/01/2021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4879F8-C2B1-4288-8BE8-C8456D9BA777}" type="slidenum">
              <a:rPr lang="en-GB" smtClean="0"/>
              <a:t>‹#›</a:t>
            </a:fld>
            <a:endParaRPr lang="en-GB" dirty="0"/>
          </a:p>
        </p:txBody>
      </p:sp>
    </p:spTree>
    <p:extLst>
      <p:ext uri="{BB962C8B-B14F-4D97-AF65-F5344CB8AC3E}">
        <p14:creationId xmlns:p14="http://schemas.microsoft.com/office/powerpoint/2010/main" val="337298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DAD71-E012-4DD8-A3C8-AA461035E060}" type="datetimeFigureOut">
              <a:rPr lang="en-GB" smtClean="0"/>
              <a:t>21/01/2021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879F8-C2B1-4288-8BE8-C8456D9BA777}" type="slidenum">
              <a:rPr lang="en-GB" smtClean="0"/>
              <a:t>‹#›</a:t>
            </a:fld>
            <a:endParaRPr lang="en-GB" dirty="0"/>
          </a:p>
        </p:txBody>
      </p:sp>
    </p:spTree>
    <p:extLst>
      <p:ext uri="{BB962C8B-B14F-4D97-AF65-F5344CB8AC3E}">
        <p14:creationId xmlns:p14="http://schemas.microsoft.com/office/powerpoint/2010/main" val="177972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tartoverhere.com/mentors/"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optimoz.com.au/blogs/news/174434951-how-to-foster-the-flow-state" TargetMode="Externa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zilon.com/maps/asia/china-physical-maps.html" TargetMode="Externa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charlie.reis@xjtlu.edu.c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optimoz.com.au/blogs/news/174434951-how-to-foster-the-flow-stat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dta.info.yorku.ca/speakeasy-1/" TargetMode="External"/><Relationship Id="rId2" Type="http://schemas.openxmlformats.org/officeDocument/2006/relationships/hyperlink" Target="https://lo.unisa.edu.au/mod/book/view.php?id=610988&amp;chapterid=102030"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s://www.moma.org/artists/716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724" y="680571"/>
            <a:ext cx="8529247" cy="2234273"/>
          </a:xfrm>
        </p:spPr>
        <p:txBody>
          <a:bodyPr>
            <a:noAutofit/>
          </a:bodyPr>
          <a:lstStyle/>
          <a:p>
            <a:r>
              <a:rPr lang="en-US" sz="3200" b="1" cap="all" dirty="0" smtClean="0">
                <a:solidFill>
                  <a:srgbClr val="000044"/>
                </a:solidFill>
                <a:latin typeface="+mn-lt"/>
                <a:cs typeface="DIN-Bold"/>
              </a:rPr>
              <a:t>Educational Developers Thinking Aloud</a:t>
            </a:r>
            <a:br>
              <a:rPr lang="en-US" sz="3200" b="1" cap="all" dirty="0" smtClean="0">
                <a:solidFill>
                  <a:srgbClr val="000044"/>
                </a:solidFill>
                <a:latin typeface="+mn-lt"/>
                <a:cs typeface="DIN-Bold"/>
              </a:rPr>
            </a:br>
            <a:r>
              <a:rPr lang="en-US" sz="3200" b="1" cap="all" dirty="0" smtClean="0">
                <a:solidFill>
                  <a:srgbClr val="000044"/>
                </a:solidFill>
                <a:latin typeface="+mn-lt"/>
                <a:cs typeface="DIN-Bold"/>
              </a:rPr>
              <a:t>Speakeasy 2: </a:t>
            </a:r>
            <a:r>
              <a:rPr lang="en-US" sz="3200" b="1" i="1" cap="all" dirty="0" smtClean="0">
                <a:solidFill>
                  <a:srgbClr val="000044"/>
                </a:solidFill>
                <a:latin typeface="+mn-lt"/>
                <a:cs typeface="DIN-Bold"/>
              </a:rPr>
              <a:t>Wu Wei</a:t>
            </a:r>
            <a:r>
              <a:rPr lang="en-US" sz="3200" b="1" cap="all" dirty="0" smtClean="0">
                <a:solidFill>
                  <a:srgbClr val="000044"/>
                </a:solidFill>
                <a:latin typeface="+mn-lt"/>
                <a:cs typeface="DIN-Bold"/>
              </a:rPr>
              <a:t> Learning and Teaching</a:t>
            </a:r>
            <a:br>
              <a:rPr lang="en-US" sz="3200" b="1" cap="all" dirty="0" smtClean="0">
                <a:solidFill>
                  <a:srgbClr val="000044"/>
                </a:solidFill>
                <a:latin typeface="+mn-lt"/>
                <a:cs typeface="DIN-Bold"/>
              </a:rPr>
            </a:br>
            <a:r>
              <a:rPr lang="en-US" sz="3200" b="1" cap="all" dirty="0" smtClean="0">
                <a:solidFill>
                  <a:srgbClr val="000044"/>
                </a:solidFill>
                <a:latin typeface="+mn-lt"/>
                <a:cs typeface="DIN-Bold"/>
              </a:rPr>
              <a:t/>
            </a:r>
            <a:br>
              <a:rPr lang="en-US" sz="3200" b="1" cap="all" dirty="0" smtClean="0">
                <a:solidFill>
                  <a:srgbClr val="000044"/>
                </a:solidFill>
                <a:latin typeface="+mn-lt"/>
                <a:cs typeface="DIN-Bold"/>
              </a:rPr>
            </a:br>
            <a:r>
              <a:rPr lang="en-US" sz="3200" b="1" cap="all" dirty="0">
                <a:solidFill>
                  <a:srgbClr val="000044"/>
                </a:solidFill>
                <a:latin typeface="+mn-lt"/>
                <a:cs typeface="DIN-Bold"/>
              </a:rPr>
              <a:t/>
            </a:r>
            <a:br>
              <a:rPr lang="en-US" sz="3200" b="1" cap="all" dirty="0">
                <a:solidFill>
                  <a:srgbClr val="000044"/>
                </a:solidFill>
                <a:latin typeface="+mn-lt"/>
                <a:cs typeface="DIN-Bold"/>
              </a:rPr>
            </a:br>
            <a:r>
              <a:rPr lang="en-US" sz="3200" b="1" cap="all" dirty="0" smtClean="0">
                <a:solidFill>
                  <a:srgbClr val="000044"/>
                </a:solidFill>
                <a:latin typeface="+mn-lt"/>
                <a:cs typeface="DIN-Bold"/>
              </a:rPr>
              <a:t/>
            </a:r>
            <a:br>
              <a:rPr lang="en-US" sz="3200" b="1" cap="all" dirty="0" smtClean="0">
                <a:solidFill>
                  <a:srgbClr val="000044"/>
                </a:solidFill>
                <a:latin typeface="+mn-lt"/>
                <a:cs typeface="DIN-Bold"/>
              </a:rPr>
            </a:br>
            <a:endParaRPr lang="en-US" sz="3200" b="1" cap="all" dirty="0">
              <a:solidFill>
                <a:srgbClr val="000044"/>
              </a:solidFill>
              <a:latin typeface="+mn-lt"/>
              <a:cs typeface="DIN-Bold"/>
            </a:endParaRPr>
          </a:p>
        </p:txBody>
      </p:sp>
      <p:sp>
        <p:nvSpPr>
          <p:cNvPr id="8" name="TextBox 7"/>
          <p:cNvSpPr txBox="1"/>
          <p:nvPr/>
        </p:nvSpPr>
        <p:spPr>
          <a:xfrm>
            <a:off x="2321609" y="1640418"/>
            <a:ext cx="4513476" cy="584775"/>
          </a:xfrm>
          <a:prstGeom prst="rect">
            <a:avLst/>
          </a:prstGeom>
          <a:solidFill>
            <a:schemeClr val="bg1"/>
          </a:solidFill>
        </p:spPr>
        <p:txBody>
          <a:bodyPr wrap="square" rtlCol="0">
            <a:spAutoFit/>
          </a:bodyPr>
          <a:lstStyle/>
          <a:p>
            <a:pPr algn="ctr"/>
            <a:r>
              <a:rPr lang="en-GB" sz="3200" dirty="0" smtClean="0"/>
              <a:t>Thursday, January 21</a:t>
            </a:r>
            <a:r>
              <a:rPr lang="en-GB" sz="3200" baseline="30000" dirty="0" smtClean="0"/>
              <a:t>st</a:t>
            </a:r>
            <a:r>
              <a:rPr lang="en-GB" sz="3200" dirty="0" smtClean="0"/>
              <a:t> </a:t>
            </a:r>
            <a:endParaRPr lang="en-GB" sz="3200"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434" y="5589240"/>
            <a:ext cx="3154848" cy="80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10800000">
            <a:off x="6349" y="6633550"/>
            <a:ext cx="9144000"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653899" y="4653136"/>
            <a:ext cx="3456383" cy="461665"/>
          </a:xfrm>
          <a:prstGeom prst="rect">
            <a:avLst/>
          </a:prstGeom>
          <a:solidFill>
            <a:schemeClr val="bg1"/>
          </a:solidFill>
        </p:spPr>
        <p:txBody>
          <a:bodyPr wrap="square" rtlCol="0">
            <a:spAutoFit/>
          </a:bodyPr>
          <a:lstStyle/>
          <a:p>
            <a:pPr algn="ctr"/>
            <a:r>
              <a:rPr lang="en-GB" sz="2400" dirty="0" smtClean="0"/>
              <a:t>charlie.reis@xjtlu.edu.cn</a:t>
            </a:r>
            <a:endParaRPr lang="en-GB" sz="2400" dirty="0"/>
          </a:p>
        </p:txBody>
      </p:sp>
      <p:pic>
        <p:nvPicPr>
          <p:cNvPr id="11" name="Picture 10" descr="Website&#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20143" y="3143777"/>
            <a:ext cx="5731510" cy="3489773"/>
          </a:xfrm>
          <a:prstGeom prst="rect">
            <a:avLst/>
          </a:prstGeom>
        </p:spPr>
      </p:pic>
      <p:sp>
        <p:nvSpPr>
          <p:cNvPr id="3" name="TextBox 2"/>
          <p:cNvSpPr txBox="1"/>
          <p:nvPr/>
        </p:nvSpPr>
        <p:spPr>
          <a:xfrm>
            <a:off x="5866237" y="3143777"/>
            <a:ext cx="3212146" cy="1200329"/>
          </a:xfrm>
          <a:prstGeom prst="rect">
            <a:avLst/>
          </a:prstGeom>
          <a:noFill/>
        </p:spPr>
        <p:txBody>
          <a:bodyPr wrap="square" rtlCol="0">
            <a:spAutoFit/>
          </a:bodyPr>
          <a:lstStyle/>
          <a:p>
            <a:r>
              <a:rPr lang="en-US" b="1" cap="all" dirty="0">
                <a:solidFill>
                  <a:srgbClr val="000044"/>
                </a:solidFill>
                <a:cs typeface="DIN-Bold"/>
              </a:rPr>
              <a:t>Charlie Reis, Educational Development Unit, Xi’an Jiaotong-Liverpool University</a:t>
            </a:r>
            <a:endParaRPr lang="en-US" dirty="0"/>
          </a:p>
        </p:txBody>
      </p:sp>
    </p:spTree>
    <p:extLst>
      <p:ext uri="{BB962C8B-B14F-4D97-AF65-F5344CB8AC3E}">
        <p14:creationId xmlns:p14="http://schemas.microsoft.com/office/powerpoint/2010/main" val="2248621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normAutofit/>
          </a:bodyPr>
          <a:lstStyle/>
          <a:p>
            <a:r>
              <a:rPr lang="en-US" dirty="0" smtClean="0"/>
              <a:t>Simon </a:t>
            </a:r>
            <a:r>
              <a:rPr lang="en-US" dirty="0" smtClean="0"/>
              <a:t>Varwell’s</a:t>
            </a:r>
            <a:r>
              <a:rPr lang="en-US" dirty="0" smtClean="0"/>
              <a:t> </a:t>
            </a:r>
            <a:r>
              <a:rPr lang="en-US" dirty="0" smtClean="0"/>
              <a:t>sparqs</a:t>
            </a:r>
            <a:r>
              <a:rPr lang="en-US" dirty="0" smtClean="0"/>
              <a:t> staircase</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69713" y="0"/>
            <a:ext cx="1385428" cy="6690082"/>
          </a:xfrm>
          <a:prstGeom prst="rect">
            <a:avLst/>
          </a:prstGeom>
        </p:spPr>
      </p:pic>
      <p:sp>
        <p:nvSpPr>
          <p:cNvPr id="7" name="Content Placeholder 2"/>
          <p:cNvSpPr txBox="1">
            <a:spLocks/>
          </p:cNvSpPr>
          <p:nvPr/>
        </p:nvSpPr>
        <p:spPr>
          <a:xfrm>
            <a:off x="179512" y="1351362"/>
            <a:ext cx="8568952" cy="53028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400" dirty="0"/>
          </a:p>
        </p:txBody>
      </p:sp>
      <p:sp>
        <p:nvSpPr>
          <p:cNvPr id="21" name="TextBox 20"/>
          <p:cNvSpPr txBox="1"/>
          <p:nvPr/>
        </p:nvSpPr>
        <p:spPr>
          <a:xfrm>
            <a:off x="628650" y="5157192"/>
            <a:ext cx="8047806" cy="830997"/>
          </a:xfrm>
          <a:prstGeom prst="rect">
            <a:avLst/>
          </a:prstGeom>
          <a:noFill/>
        </p:spPr>
        <p:txBody>
          <a:bodyPr wrap="square" rtlCol="0">
            <a:spAutoFit/>
          </a:bodyPr>
          <a:lstStyle/>
          <a:p>
            <a:r>
              <a:rPr lang="en-US" sz="2400" dirty="0" smtClean="0"/>
              <a:t>To ‘ascend’ to better pedagogy, how do we reconceive of and explain development and traditional roles in HE?</a:t>
            </a:r>
            <a:endParaRPr lang="en-US" sz="2400" dirty="0"/>
          </a:p>
        </p:txBody>
      </p:sp>
      <p:pic>
        <p:nvPicPr>
          <p:cNvPr id="3" name="Picture 2"/>
          <p:cNvPicPr>
            <a:picLocks noChangeAspect="1"/>
          </p:cNvPicPr>
          <p:nvPr/>
        </p:nvPicPr>
        <p:blipFill>
          <a:blip r:embed="rId4"/>
          <a:stretch>
            <a:fillRect/>
          </a:stretch>
        </p:blipFill>
        <p:spPr>
          <a:xfrm>
            <a:off x="1265852" y="1376258"/>
            <a:ext cx="6612296" cy="3225247"/>
          </a:xfrm>
          <a:prstGeom prst="rect">
            <a:avLst/>
          </a:prstGeom>
        </p:spPr>
      </p:pic>
      <p:sp>
        <p:nvSpPr>
          <p:cNvPr id="6" name="TextBox 5"/>
          <p:cNvSpPr txBox="1"/>
          <p:nvPr/>
        </p:nvSpPr>
        <p:spPr>
          <a:xfrm>
            <a:off x="6300192" y="4416839"/>
            <a:ext cx="1802195" cy="369332"/>
          </a:xfrm>
          <a:prstGeom prst="rect">
            <a:avLst/>
          </a:prstGeom>
          <a:noFill/>
        </p:spPr>
        <p:txBody>
          <a:bodyPr wrap="square" rtlCol="0">
            <a:spAutoFit/>
          </a:bodyPr>
          <a:lstStyle/>
          <a:p>
            <a:r>
              <a:rPr lang="en-GB" dirty="0" smtClean="0"/>
              <a:t>(</a:t>
            </a:r>
            <a:r>
              <a:rPr lang="en-GB" dirty="0" smtClean="0"/>
              <a:t>Varwell</a:t>
            </a:r>
            <a:r>
              <a:rPr lang="en-GB" dirty="0" smtClean="0"/>
              <a:t>, 2020)</a:t>
            </a:r>
            <a:endParaRPr lang="en-GB" dirty="0"/>
          </a:p>
        </p:txBody>
      </p:sp>
    </p:spTree>
    <p:extLst>
      <p:ext uri="{BB962C8B-B14F-4D97-AF65-F5344CB8AC3E}">
        <p14:creationId xmlns:p14="http://schemas.microsoft.com/office/powerpoint/2010/main" val="23717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Wu </a:t>
            </a:r>
            <a:r>
              <a:rPr lang="en-GB" dirty="0"/>
              <a:t>W</a:t>
            </a:r>
            <a:r>
              <a:rPr lang="en-GB" dirty="0" smtClean="0"/>
              <a:t>ei and Rulers in Daoist Thinking</a:t>
            </a:r>
            <a:endParaRPr lang="en-GB" dirty="0"/>
          </a:p>
        </p:txBody>
      </p:sp>
      <p:sp>
        <p:nvSpPr>
          <p:cNvPr id="3" name="Content Placeholder 2"/>
          <p:cNvSpPr>
            <a:spLocks noGrp="1"/>
          </p:cNvSpPr>
          <p:nvPr>
            <p:ph idx="1"/>
          </p:nvPr>
        </p:nvSpPr>
        <p:spPr>
          <a:xfrm>
            <a:off x="611560" y="1412776"/>
            <a:ext cx="7886700" cy="4351338"/>
          </a:xfrm>
        </p:spPr>
        <p:txBody>
          <a:bodyPr>
            <a:normAutofit/>
          </a:bodyPr>
          <a:lstStyle/>
          <a:p>
            <a:pPr marL="0" indent="0">
              <a:buNone/>
            </a:pPr>
            <a:r>
              <a:rPr lang="en-GB" sz="2400" dirty="0" smtClean="0"/>
              <a:t>“In </a:t>
            </a:r>
            <a:r>
              <a:rPr lang="en-GB" sz="2400" dirty="0"/>
              <a:t>the Daodejing, as well as in texts associated with the Huang-Lao Daoism of late Warring States and early Han times, the notion of wu wei is first and foremost a political maxim that a ruler should adopt when trying to </a:t>
            </a:r>
            <a:r>
              <a:rPr lang="en-GB" sz="2400" dirty="0" smtClean="0"/>
              <a:t>fulfil </a:t>
            </a:r>
            <a:r>
              <a:rPr lang="en-GB" sz="2400" dirty="0"/>
              <a:t>his primary task, namely bringing “order” (zhi </a:t>
            </a:r>
            <a:r>
              <a:rPr lang="zh-CN" altLang="en-US" sz="2400" dirty="0"/>
              <a:t>治</a:t>
            </a:r>
            <a:r>
              <a:rPr lang="en-US" altLang="zh-CN" sz="2400" dirty="0"/>
              <a:t>) </a:t>
            </a:r>
            <a:r>
              <a:rPr lang="en-GB" sz="2400" dirty="0"/>
              <a:t>to his state and to the world. Chapter 3 states most succinctly: “Enact non-action, and nothing will not be in order.” (wei wu wei, ze wu bu zhi </a:t>
            </a:r>
            <a:r>
              <a:rPr lang="zh-CN" altLang="en-US" sz="2400" dirty="0"/>
              <a:t>為無為</a:t>
            </a:r>
            <a:r>
              <a:rPr lang="en-US" altLang="zh-CN" sz="2400" dirty="0"/>
              <a:t>,</a:t>
            </a:r>
            <a:r>
              <a:rPr lang="zh-CN" altLang="en-US" sz="2400" dirty="0"/>
              <a:t>則無不治</a:t>
            </a:r>
            <a:r>
              <a:rPr lang="en-US" altLang="zh-CN" sz="2400" dirty="0" smtClean="0"/>
              <a:t>)”</a:t>
            </a:r>
          </a:p>
          <a:p>
            <a:pPr marL="0" indent="0">
              <a:buNone/>
            </a:pPr>
            <a:endParaRPr lang="en-US" sz="2400" dirty="0"/>
          </a:p>
          <a:p>
            <a:pPr marL="0" indent="0">
              <a:buNone/>
            </a:pPr>
            <a:r>
              <a:rPr lang="en-US" sz="2400" dirty="0" smtClean="0"/>
              <a:t>						</a:t>
            </a:r>
            <a:r>
              <a:rPr lang="en-GB" sz="2400" dirty="0" smtClean="0"/>
              <a:t>(Moeller, 2015)</a:t>
            </a:r>
            <a:endParaRPr lang="en-GB" sz="2400"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1680934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6" name="TextBox 5"/>
          <p:cNvSpPr txBox="1"/>
          <p:nvPr/>
        </p:nvSpPr>
        <p:spPr>
          <a:xfrm>
            <a:off x="457198" y="1287723"/>
            <a:ext cx="8117175" cy="1661993"/>
          </a:xfrm>
          <a:prstGeom prst="rect">
            <a:avLst/>
          </a:prstGeom>
          <a:noFill/>
        </p:spPr>
        <p:txBody>
          <a:bodyPr wrap="square" rtlCol="0">
            <a:noAutofit/>
          </a:bodyPr>
          <a:lstStyle/>
          <a:p>
            <a:r>
              <a:rPr lang="en-GB" sz="2400" dirty="0"/>
              <a:t>Chapter </a:t>
            </a:r>
            <a:r>
              <a:rPr lang="en-GB" sz="2400" dirty="0" smtClean="0"/>
              <a:t>64 addresses </a:t>
            </a:r>
            <a:r>
              <a:rPr lang="en-GB" sz="2400" dirty="0"/>
              <a:t>the correct attitude toward desire: yu bu </a:t>
            </a:r>
            <a:r>
              <a:rPr lang="en-GB" sz="2400" dirty="0" smtClean="0"/>
              <a:t>yu 欲不欲, meaning that </a:t>
            </a:r>
            <a:r>
              <a:rPr lang="en-GB" sz="2400" dirty="0"/>
              <a:t>we should desire to be without </a:t>
            </a:r>
            <a:r>
              <a:rPr lang="en-GB" sz="2400" dirty="0" smtClean="0"/>
              <a:t>desires – is </a:t>
            </a:r>
            <a:r>
              <a:rPr lang="en-GB" sz="2400" dirty="0"/>
              <a:t>the ideal state, then, </a:t>
            </a:r>
            <a:r>
              <a:rPr lang="en-GB" sz="2400" dirty="0" smtClean="0"/>
              <a:t>one wholly </a:t>
            </a:r>
            <a:r>
              <a:rPr lang="en-GB" sz="2400" dirty="0"/>
              <a:t>without desires? In what way does the absence of desire </a:t>
            </a:r>
            <a:r>
              <a:rPr lang="en-GB" sz="2400" dirty="0" smtClean="0"/>
              <a:t>promote the </a:t>
            </a:r>
            <a:r>
              <a:rPr lang="en-GB" sz="2400" dirty="0"/>
              <a:t>well-being of the people? chapter 57 says that the </a:t>
            </a:r>
            <a:r>
              <a:rPr lang="en-GB" sz="2400" dirty="0" smtClean="0"/>
              <a:t>ruler’s being </a:t>
            </a:r>
            <a:r>
              <a:rPr lang="en-GB" sz="2400" dirty="0"/>
              <a:t>without action and desire causes people to simplify and </a:t>
            </a:r>
            <a:r>
              <a:rPr lang="en-GB" sz="2400" dirty="0" smtClean="0"/>
              <a:t>order themselves</a:t>
            </a:r>
            <a:r>
              <a:rPr lang="en-GB" sz="2400" dirty="0"/>
              <a:t>:</a:t>
            </a:r>
            <a:r>
              <a:rPr lang="zh-CN" altLang="en-US" sz="2400" dirty="0"/>
              <a:t>我無為</a:t>
            </a:r>
            <a:r>
              <a:rPr lang="en-US" altLang="zh-CN" sz="2400" dirty="0"/>
              <a:t>,</a:t>
            </a:r>
            <a:r>
              <a:rPr lang="zh-CN" altLang="en-US" sz="2400" dirty="0"/>
              <a:t>而民自化</a:t>
            </a:r>
            <a:r>
              <a:rPr lang="en-US" altLang="zh-CN" sz="2400" dirty="0"/>
              <a:t>. . . . . . </a:t>
            </a:r>
            <a:r>
              <a:rPr lang="zh-CN" altLang="en-US" sz="2400" dirty="0"/>
              <a:t>我無欲</a:t>
            </a:r>
            <a:r>
              <a:rPr lang="en-US" altLang="zh-CN" sz="2400" dirty="0"/>
              <a:t>,</a:t>
            </a:r>
            <a:r>
              <a:rPr lang="zh-CN" altLang="en-US" sz="2400" dirty="0"/>
              <a:t>而民自樸</a:t>
            </a:r>
            <a:r>
              <a:rPr lang="en-US" altLang="zh-CN" sz="2400" dirty="0"/>
              <a:t>. </a:t>
            </a:r>
            <a:r>
              <a:rPr lang="en-US" altLang="zh-CN" sz="2400" dirty="0" smtClean="0"/>
              <a:t>(</a:t>
            </a:r>
            <a:r>
              <a:rPr lang="en-GB" sz="2400" dirty="0" smtClean="0"/>
              <a:t>Blake, 2015)</a:t>
            </a:r>
          </a:p>
          <a:p>
            <a:endParaRPr lang="en-GB" altLang="en-US" sz="2400" b="1" dirty="0">
              <a:solidFill>
                <a:schemeClr val="accent4">
                  <a:lumMod val="50000"/>
                </a:schemeClr>
              </a:solidFill>
              <a:latin typeface="Calibri Light" panose="020F0302020204030204" pitchFamily="34" charset="0"/>
              <a:cs typeface="Calibri Light" panose="020F0302020204030204" pitchFamily="34" charset="0"/>
            </a:endParaRPr>
          </a:p>
          <a:p>
            <a:r>
              <a:rPr lang="en-GB" sz="2400" dirty="0"/>
              <a:t>To the extent that we can explain </a:t>
            </a:r>
            <a:r>
              <a:rPr lang="en-GB" sz="2400" dirty="0" smtClean="0"/>
              <a:t>the efficacy </a:t>
            </a:r>
            <a:r>
              <a:rPr lang="en-GB" sz="2400" dirty="0"/>
              <a:t>of non-action, it lies in the comprehension of the Dao that </a:t>
            </a:r>
            <a:r>
              <a:rPr lang="en-GB" sz="2400" dirty="0" smtClean="0"/>
              <a:t>is made </a:t>
            </a:r>
            <a:r>
              <a:rPr lang="en-GB" sz="2400" dirty="0"/>
              <a:t>possible by the space within which desires are cleared away</a:t>
            </a:r>
            <a:r>
              <a:rPr lang="en-GB" sz="2400" dirty="0" smtClean="0"/>
              <a:t>. For learning and teaching, this means letting go of strong positions of social organisation – ‘knowledge’ is not ‘loose’ as such, but roles are.</a:t>
            </a:r>
            <a:endParaRPr lang="en-US" altLang="en-US" sz="2400" b="1"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a:xfrm>
            <a:off x="628650" y="116632"/>
            <a:ext cx="7886700" cy="1574057"/>
          </a:xfrm>
        </p:spPr>
        <p:txBody>
          <a:bodyPr/>
          <a:lstStyle/>
          <a:p>
            <a:r>
              <a:rPr lang="en-US" dirty="0" smtClean="0"/>
              <a:t>Wu Wei and Rulers</a:t>
            </a:r>
            <a:endParaRPr lang="en-GB" dirty="0"/>
          </a:p>
        </p:txBody>
      </p:sp>
    </p:spTree>
    <p:extLst>
      <p:ext uri="{BB962C8B-B14F-4D97-AF65-F5344CB8AC3E}">
        <p14:creationId xmlns:p14="http://schemas.microsoft.com/office/powerpoint/2010/main" val="300803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85"/>
            <a:ext cx="7886700" cy="1325563"/>
          </a:xfrm>
        </p:spPr>
        <p:txBody>
          <a:bodyPr/>
          <a:lstStyle/>
          <a:p>
            <a:r>
              <a:rPr lang="en-US" dirty="0" smtClean="0"/>
              <a:t>Ziran</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41534" y="109303"/>
            <a:ext cx="1385428" cy="6544944"/>
          </a:xfrm>
          <a:prstGeom prst="rect">
            <a:avLst/>
          </a:prstGeom>
        </p:spPr>
      </p:pic>
      <p:sp>
        <p:nvSpPr>
          <p:cNvPr id="8" name="Content Placeholder 2"/>
          <p:cNvSpPr>
            <a:spLocks noGrp="1"/>
          </p:cNvSpPr>
          <p:nvPr>
            <p:ph idx="1"/>
          </p:nvPr>
        </p:nvSpPr>
        <p:spPr>
          <a:xfrm>
            <a:off x="613668" y="1190244"/>
            <a:ext cx="7901682" cy="4921803"/>
          </a:xfrm>
        </p:spPr>
        <p:txBody>
          <a:bodyPr>
            <a:normAutofit fontScale="92500" lnSpcReduction="10000"/>
          </a:bodyPr>
          <a:lstStyle/>
          <a:p>
            <a:pPr marL="0" indent="0">
              <a:buNone/>
            </a:pPr>
            <a:r>
              <a:rPr lang="en-GB" sz="2400" i="1" dirty="0"/>
              <a:t>Ziran</a:t>
            </a:r>
            <a:r>
              <a:rPr lang="en-GB" sz="2400" dirty="0"/>
              <a:t> is the way the world unfolds; it is self-generated or emergent. Ames and Hall (</a:t>
            </a:r>
            <a:r>
              <a:rPr lang="en-GB" sz="2400" dirty="0" smtClean="0"/>
              <a:t>1995) </a:t>
            </a:r>
            <a:r>
              <a:rPr lang="en-GB" sz="2400" dirty="0"/>
              <a:t>call this an acosmotic beginning, nature just has a nature, a self-so. </a:t>
            </a:r>
            <a:endParaRPr lang="en-GB" sz="2400" dirty="0" smtClean="0"/>
          </a:p>
          <a:p>
            <a:pPr marL="0" indent="0">
              <a:buNone/>
            </a:pPr>
            <a:endParaRPr lang="en-GB" sz="2400" dirty="0"/>
          </a:p>
          <a:p>
            <a:r>
              <a:rPr lang="en-GB" sz="2400" dirty="0"/>
              <a:t>it-self-becoming; it-self growing; it-self-so-ing, nature, spontaneity  (Wang, 1997)</a:t>
            </a:r>
          </a:p>
          <a:p>
            <a:pPr marL="0" indent="0">
              <a:buNone/>
            </a:pPr>
            <a:endParaRPr lang="en-GB" sz="2400" dirty="0"/>
          </a:p>
          <a:p>
            <a:r>
              <a:rPr lang="en-GB" sz="2400" dirty="0"/>
              <a:t>‘what is so of itself’ or ‘so-in-and-of-itself’ (Coutinho, 2014, p. 74; Liu, 2015, p. 73; Slingerland, 2003, p. 97</a:t>
            </a:r>
            <a:r>
              <a:rPr lang="en-GB" sz="2400" dirty="0" smtClean="0"/>
              <a:t>);</a:t>
            </a:r>
          </a:p>
          <a:p>
            <a:endParaRPr lang="en-GB" sz="2400" dirty="0"/>
          </a:p>
          <a:p>
            <a:pPr marL="0" indent="0">
              <a:buNone/>
            </a:pPr>
            <a:r>
              <a:rPr lang="en-GB" sz="2400" dirty="0" smtClean="0"/>
              <a:t>Moeller (2015) points out that </a:t>
            </a:r>
            <a:r>
              <a:rPr lang="en-GB" sz="2400" dirty="0"/>
              <a:t>chapter 25 of the Daodejing, ends with the line “the dao follows its self-so as a rule” (dao fa ziran </a:t>
            </a:r>
            <a:r>
              <a:rPr lang="zh-CN" altLang="en-US" sz="2400" dirty="0"/>
              <a:t>道法自然</a:t>
            </a:r>
            <a:r>
              <a:rPr lang="en-US" altLang="zh-CN" sz="2400" dirty="0" smtClean="0"/>
              <a:t>), implying that this is a larger universal principle of all nature; however, the text beings with beings. </a:t>
            </a:r>
            <a:endParaRPr lang="en-GB" sz="2400" dirty="0" smtClean="0"/>
          </a:p>
          <a:p>
            <a:endParaRPr lang="en-GB" sz="2400" dirty="0"/>
          </a:p>
          <a:p>
            <a:pPr marL="0" indent="0">
              <a:buNone/>
            </a:pPr>
            <a:endParaRPr lang="en-US" sz="2400" dirty="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p:txBody>
      </p:sp>
    </p:spTree>
    <p:extLst>
      <p:ext uri="{BB962C8B-B14F-4D97-AF65-F5344CB8AC3E}">
        <p14:creationId xmlns:p14="http://schemas.microsoft.com/office/powerpoint/2010/main" val="15834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85"/>
            <a:ext cx="7886700" cy="1325563"/>
          </a:xfrm>
        </p:spPr>
        <p:txBody>
          <a:bodyPr/>
          <a:lstStyle/>
          <a:p>
            <a:r>
              <a:rPr lang="en-US" dirty="0" smtClean="0"/>
              <a:t>Ziran</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41534" y="109303"/>
            <a:ext cx="1385428" cy="6544944"/>
          </a:xfrm>
          <a:prstGeom prst="rect">
            <a:avLst/>
          </a:prstGeom>
        </p:spPr>
      </p:pic>
      <p:sp>
        <p:nvSpPr>
          <p:cNvPr id="8" name="Content Placeholder 2"/>
          <p:cNvSpPr>
            <a:spLocks noGrp="1"/>
          </p:cNvSpPr>
          <p:nvPr>
            <p:ph idx="1"/>
          </p:nvPr>
        </p:nvSpPr>
        <p:spPr>
          <a:xfrm>
            <a:off x="613668" y="1052736"/>
            <a:ext cx="7901682" cy="5400600"/>
          </a:xfrm>
        </p:spPr>
        <p:txBody>
          <a:bodyPr>
            <a:normAutofit fontScale="92500" lnSpcReduction="20000"/>
          </a:bodyPr>
          <a:lstStyle/>
          <a:p>
            <a:pPr marL="0" indent="0">
              <a:buNone/>
            </a:pPr>
            <a:r>
              <a:rPr lang="en-GB" sz="2600" i="1" dirty="0"/>
              <a:t>Ziran</a:t>
            </a:r>
            <a:r>
              <a:rPr lang="en-GB" sz="2600" dirty="0"/>
              <a:t> </a:t>
            </a:r>
            <a:r>
              <a:rPr lang="en-GB" sz="2600" dirty="0" smtClean="0"/>
              <a:t>is also the self-so of not just Being, but beings. </a:t>
            </a:r>
          </a:p>
          <a:p>
            <a:endParaRPr lang="en-GB" sz="2600" dirty="0"/>
          </a:p>
          <a:p>
            <a:r>
              <a:rPr lang="en-US" sz="2600" dirty="0" smtClean="0">
                <a:latin typeface="Calibri" panose="020F0502020204030204" pitchFamily="34" charset="0"/>
              </a:rPr>
              <a:t>so-of-itself (Slingerland, 2003, p.14), or the nature of something;</a:t>
            </a:r>
          </a:p>
          <a:p>
            <a:endParaRPr lang="en-US" sz="2600" dirty="0" smtClean="0">
              <a:latin typeface="Calibri" panose="020F0502020204030204" pitchFamily="34" charset="0"/>
            </a:endParaRPr>
          </a:p>
          <a:p>
            <a:r>
              <a:rPr lang="en-GB" sz="2600" dirty="0"/>
              <a:t>the spontaneous action of a thing that originates from that thing’s own nature, not caused by factors external to it/alien to its nature </a:t>
            </a:r>
            <a:r>
              <a:rPr lang="en-GB" sz="2600" dirty="0" smtClean="0"/>
              <a:t>(Coutinho</a:t>
            </a:r>
            <a:r>
              <a:rPr lang="en-GB" sz="2600" dirty="0"/>
              <a:t>, 2014, p. 74; Slingerland, 2003, p. 97).</a:t>
            </a:r>
          </a:p>
          <a:p>
            <a:endParaRPr lang="en-GB" sz="2600" dirty="0">
              <a:latin typeface="Calibri" panose="020F0502020204030204" pitchFamily="34" charset="0"/>
            </a:endParaRPr>
          </a:p>
          <a:p>
            <a:r>
              <a:rPr lang="en-GB" sz="2600" dirty="0"/>
              <a:t>The acting out of the nature of an actor/thing. </a:t>
            </a:r>
          </a:p>
          <a:p>
            <a:endParaRPr lang="en-GB" sz="2600" dirty="0"/>
          </a:p>
          <a:p>
            <a:pPr marL="0" indent="0">
              <a:buNone/>
            </a:pPr>
            <a:r>
              <a:rPr lang="en-GB" sz="2600" dirty="0"/>
              <a:t>“For instance, a butterfly manifesting ziran is simply acting out its being-a-butterfly, and it is in this natural activity that Dao consists” (Maria, 2017).</a:t>
            </a:r>
            <a:endParaRPr lang="en-US" sz="2600" dirty="0">
              <a:latin typeface="Calibri" panose="020F0502020204030204" pitchFamily="34" charset="0"/>
            </a:endParaRPr>
          </a:p>
          <a:p>
            <a:endParaRPr lang="en-US" sz="2400" dirty="0" smtClean="0">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p:txBody>
      </p:sp>
    </p:spTree>
    <p:extLst>
      <p:ext uri="{BB962C8B-B14F-4D97-AF65-F5344CB8AC3E}">
        <p14:creationId xmlns:p14="http://schemas.microsoft.com/office/powerpoint/2010/main" val="16826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85"/>
            <a:ext cx="7886700" cy="1325563"/>
          </a:xfrm>
        </p:spPr>
        <p:txBody>
          <a:bodyPr/>
          <a:lstStyle/>
          <a:p>
            <a:r>
              <a:rPr lang="en-GB" sz="3600" dirty="0" smtClean="0"/>
              <a:t>Ziran in Systems</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41534" y="109303"/>
            <a:ext cx="1385428" cy="6544944"/>
          </a:xfrm>
          <a:prstGeom prst="rect">
            <a:avLst/>
          </a:prstGeom>
        </p:spPr>
      </p:pic>
      <p:sp>
        <p:nvSpPr>
          <p:cNvPr id="8" name="Content Placeholder 2"/>
          <p:cNvSpPr>
            <a:spLocks noGrp="1"/>
          </p:cNvSpPr>
          <p:nvPr>
            <p:ph idx="1"/>
          </p:nvPr>
        </p:nvSpPr>
        <p:spPr>
          <a:xfrm>
            <a:off x="621159" y="920873"/>
            <a:ext cx="7901682" cy="5604471"/>
          </a:xfrm>
        </p:spPr>
        <p:txBody>
          <a:bodyPr>
            <a:normAutofit fontScale="92500"/>
          </a:bodyPr>
          <a:lstStyle/>
          <a:p>
            <a:pPr marL="0" indent="0">
              <a:buNone/>
            </a:pPr>
            <a:r>
              <a:rPr lang="en-GB" sz="2400" dirty="0" smtClean="0"/>
              <a:t>According to a Daoist notion of how things naturally function, there are implications for how learning and teaching should go.</a:t>
            </a:r>
          </a:p>
          <a:p>
            <a:pPr marL="0" indent="0">
              <a:buNone/>
            </a:pPr>
            <a:endParaRPr lang="en-GB" sz="2400" dirty="0"/>
          </a:p>
          <a:p>
            <a:pPr marL="0" indent="0">
              <a:buNone/>
            </a:pPr>
            <a:r>
              <a:rPr lang="en-GB" sz="2400" dirty="0" smtClean="0"/>
              <a:t>“Nature </a:t>
            </a:r>
            <a:r>
              <a:rPr lang="en-GB" sz="2400" dirty="0"/>
              <a:t>and “civilization,” the universe and society, function best </a:t>
            </a:r>
            <a:r>
              <a:rPr lang="en-GB" sz="2400" dirty="0" smtClean="0"/>
              <a:t>if they </a:t>
            </a:r>
            <a:r>
              <a:rPr lang="en-GB" sz="2400" dirty="0"/>
              <a:t>function like a perpetual motion machine, a machine that follows </a:t>
            </a:r>
            <a:r>
              <a:rPr lang="en-GB" sz="2400" dirty="0" smtClean="0"/>
              <a:t>its own </a:t>
            </a:r>
            <a:r>
              <a:rPr lang="en-GB" sz="2400" dirty="0"/>
              <a:t>course without the input of any external energy or the loss of </a:t>
            </a:r>
            <a:r>
              <a:rPr lang="en-GB" sz="2400" dirty="0" smtClean="0"/>
              <a:t>energy due </a:t>
            </a:r>
            <a:r>
              <a:rPr lang="en-GB" sz="2400" dirty="0"/>
              <a:t>to internal friction. Any mechanism that is dependent on an </a:t>
            </a:r>
            <a:r>
              <a:rPr lang="en-GB" sz="2400" dirty="0" smtClean="0"/>
              <a:t>external source </a:t>
            </a:r>
            <a:r>
              <a:rPr lang="en-GB" sz="2400" dirty="0"/>
              <a:t>of energy, on a cosmic battery, so to speak, will expire along </a:t>
            </a:r>
            <a:r>
              <a:rPr lang="en-GB" sz="2400" dirty="0" smtClean="0"/>
              <a:t>with its </a:t>
            </a:r>
            <a:r>
              <a:rPr lang="en-GB" sz="2400" dirty="0"/>
              <a:t>battery. Only the self-sustained mechanism that is totally </a:t>
            </a:r>
            <a:r>
              <a:rPr lang="en-GB" sz="2400" dirty="0" smtClean="0"/>
              <a:t>immanent can </a:t>
            </a:r>
            <a:r>
              <a:rPr lang="en-GB" sz="2400" dirty="0"/>
              <a:t>be absolutely free of exhaustion. If an organism is totally closed </a:t>
            </a:r>
            <a:r>
              <a:rPr lang="en-GB" sz="2400" dirty="0" smtClean="0"/>
              <a:t>and “</a:t>
            </a:r>
            <a:r>
              <a:rPr lang="en-GB" sz="2400" dirty="0"/>
              <a:t>self-so” it cannot “leak.” Its power or efficacy is unobstructed</a:t>
            </a:r>
            <a:r>
              <a:rPr lang="en-GB" sz="2400" dirty="0" smtClean="0"/>
              <a:t>.” </a:t>
            </a:r>
          </a:p>
          <a:p>
            <a:pPr marL="0" indent="0">
              <a:buNone/>
            </a:pPr>
            <a:endParaRPr lang="en-GB" sz="2400" dirty="0"/>
          </a:p>
          <a:p>
            <a:pPr marL="0" indent="0">
              <a:buNone/>
            </a:pPr>
            <a:r>
              <a:rPr lang="en-GB" sz="2400" dirty="0" smtClean="0"/>
              <a:t>					(Moeller, 2006, p. 49)</a:t>
            </a:r>
          </a:p>
          <a:p>
            <a:pPr marL="0" indent="0">
              <a:buNone/>
            </a:pPr>
            <a:endParaRPr lang="en-US" sz="2400" dirty="0" smtClean="0">
              <a:latin typeface="Calibri" panose="020F0502020204030204" pitchFamily="34" charset="0"/>
            </a:endParaRPr>
          </a:p>
        </p:txBody>
      </p:sp>
    </p:spTree>
    <p:extLst>
      <p:ext uri="{BB962C8B-B14F-4D97-AF65-F5344CB8AC3E}">
        <p14:creationId xmlns:p14="http://schemas.microsoft.com/office/powerpoint/2010/main" val="46692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85"/>
            <a:ext cx="7886700" cy="1325563"/>
          </a:xfrm>
        </p:spPr>
        <p:txBody>
          <a:bodyPr/>
          <a:lstStyle/>
          <a:p>
            <a:r>
              <a:rPr lang="en-GB" sz="3600" dirty="0" smtClean="0"/>
              <a:t>Ziran and Learning and Teaching</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41534" y="109303"/>
            <a:ext cx="1385428" cy="6544944"/>
          </a:xfrm>
          <a:prstGeom prst="rect">
            <a:avLst/>
          </a:prstGeom>
        </p:spPr>
      </p:pic>
      <p:sp>
        <p:nvSpPr>
          <p:cNvPr id="8" name="Content Placeholder 2"/>
          <p:cNvSpPr>
            <a:spLocks noGrp="1"/>
          </p:cNvSpPr>
          <p:nvPr>
            <p:ph idx="1"/>
          </p:nvPr>
        </p:nvSpPr>
        <p:spPr>
          <a:xfrm>
            <a:off x="613668" y="1190244"/>
            <a:ext cx="7901682" cy="4921803"/>
          </a:xfrm>
        </p:spPr>
        <p:txBody>
          <a:bodyPr>
            <a:normAutofit fontScale="92500" lnSpcReduction="10000"/>
          </a:bodyPr>
          <a:lstStyle/>
          <a:p>
            <a:pPr marL="0" indent="0">
              <a:buNone/>
            </a:pPr>
            <a:r>
              <a:rPr lang="en-GB" sz="2400" dirty="0" smtClean="0"/>
              <a:t>“</a:t>
            </a:r>
            <a:r>
              <a:rPr lang="en-GB" sz="2400" dirty="0"/>
              <a:t>The spontaneity that ziran connotes though should not be understood as unbridled freedom to </a:t>
            </a:r>
            <a:r>
              <a:rPr lang="en-GB" sz="2400" dirty="0" smtClean="0"/>
              <a:t>act out </a:t>
            </a:r>
            <a:r>
              <a:rPr lang="en-GB" sz="2400" dirty="0"/>
              <a:t>of whim. Rather, ziran means having sensitivity and responsiveness to others and to one’s </a:t>
            </a:r>
            <a:r>
              <a:rPr lang="en-GB" sz="2400" dirty="0" smtClean="0"/>
              <a:t>environment (</a:t>
            </a:r>
            <a:r>
              <a:rPr lang="en-GB" sz="2400" dirty="0"/>
              <a:t>Lai, 2007, p. 334).</a:t>
            </a:r>
            <a:r>
              <a:rPr lang="en-GB" sz="2400" dirty="0" smtClean="0"/>
              <a:t>” (Maria, 2017).</a:t>
            </a:r>
          </a:p>
          <a:p>
            <a:pPr marL="0" indent="0">
              <a:buNone/>
            </a:pPr>
            <a:endParaRPr lang="en-GB" sz="2400" dirty="0"/>
          </a:p>
          <a:p>
            <a:pPr marL="0" indent="0">
              <a:buNone/>
            </a:pPr>
            <a:r>
              <a:rPr lang="en-US" sz="2400" i="1" dirty="0">
                <a:latin typeface="Calibri" panose="020F0502020204030204" pitchFamily="34" charset="0"/>
              </a:rPr>
              <a:t>Ziran </a:t>
            </a:r>
            <a:r>
              <a:rPr lang="en-US" sz="2400" dirty="0">
                <a:latin typeface="Calibri" panose="020F0502020204030204" pitchFamily="34" charset="0"/>
              </a:rPr>
              <a:t>is here about the nature of students. How can we plan adequately for learning if planning gets in the way of learning?</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The notion is the nature of the students (</a:t>
            </a:r>
            <a:r>
              <a:rPr lang="en-US" sz="2400" i="1" dirty="0">
                <a:latin typeface="Calibri" panose="020F0502020204030204" pitchFamily="34" charset="0"/>
              </a:rPr>
              <a:t>ziran</a:t>
            </a:r>
            <a:r>
              <a:rPr lang="en-US" sz="2400" dirty="0">
                <a:latin typeface="Calibri" panose="020F0502020204030204" pitchFamily="34" charset="0"/>
              </a:rPr>
              <a:t>) needs to be allowed to take its natural course in order for the student to realise her nature.</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Therefore, the notion also implies agile planning and outcomes to allow the learner to unfold.</a:t>
            </a:r>
          </a:p>
          <a:p>
            <a:pPr marL="0" indent="0">
              <a:buNone/>
            </a:pPr>
            <a:endParaRPr lang="en-GB" sz="2400" dirty="0" smtClean="0"/>
          </a:p>
          <a:p>
            <a:pPr marL="0" indent="0">
              <a:buNone/>
            </a:pPr>
            <a:endParaRPr lang="en-GB" sz="2400" dirty="0">
              <a:latin typeface="Calibri" panose="020F0502020204030204" pitchFamily="34" charset="0"/>
            </a:endParaRPr>
          </a:p>
          <a:p>
            <a:pPr marL="0" indent="0">
              <a:buNone/>
            </a:pPr>
            <a:endParaRPr lang="en-US" sz="2400" dirty="0" smtClean="0">
              <a:latin typeface="Calibri" panose="020F0502020204030204" pitchFamily="34" charset="0"/>
            </a:endParaRPr>
          </a:p>
        </p:txBody>
      </p:sp>
    </p:spTree>
    <p:extLst>
      <p:ext uri="{BB962C8B-B14F-4D97-AF65-F5344CB8AC3E}">
        <p14:creationId xmlns:p14="http://schemas.microsoft.com/office/powerpoint/2010/main" val="40644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aching as a Design Science : Building Pedagogical Patterns for Learning and Technology 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998" y="1072889"/>
            <a:ext cx="333375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45638"/>
            <a:ext cx="1847237" cy="6956365"/>
          </a:xfrm>
          <a:prstGeom prst="rect">
            <a:avLst/>
          </a:prstGeom>
        </p:spPr>
      </p:pic>
      <p:sp>
        <p:nvSpPr>
          <p:cNvPr id="6" name="TextBox 5"/>
          <p:cNvSpPr txBox="1"/>
          <p:nvPr/>
        </p:nvSpPr>
        <p:spPr>
          <a:xfrm>
            <a:off x="179512" y="1072889"/>
            <a:ext cx="5536486" cy="5317003"/>
          </a:xfrm>
          <a:prstGeom prst="rect">
            <a:avLst/>
          </a:prstGeom>
          <a:noFill/>
        </p:spPr>
        <p:txBody>
          <a:bodyPr wrap="square" rtlCol="0">
            <a:noAutofit/>
          </a:bodyPr>
          <a:lstStyle/>
          <a:p>
            <a:r>
              <a:rPr lang="en-US" altLang="en-US" sz="2300" b="1" dirty="0" smtClean="0">
                <a:latin typeface="Calibri Light" panose="020F0302020204030204" pitchFamily="34" charset="0"/>
                <a:cs typeface="Calibri Light" panose="020F0302020204030204" pitchFamily="34" charset="0"/>
              </a:rPr>
              <a:t>The more we think about learning and design, the more we need to think about the limits of design or how not to overdesign. </a:t>
            </a:r>
            <a:r>
              <a:rPr lang="en-US" altLang="en-US" sz="2300" b="1" dirty="0">
                <a:latin typeface="Calibri Light" panose="020F0302020204030204" pitchFamily="34" charset="0"/>
                <a:cs typeface="Calibri Light" panose="020F0302020204030204" pitchFamily="34" charset="0"/>
              </a:rPr>
              <a:t>I</a:t>
            </a:r>
            <a:r>
              <a:rPr lang="en-US" altLang="en-US" sz="2300" b="1" dirty="0" smtClean="0">
                <a:latin typeface="Calibri Light" panose="020F0302020204030204" pitchFamily="34" charset="0"/>
                <a:cs typeface="Calibri Light" panose="020F0302020204030204" pitchFamily="34" charset="0"/>
              </a:rPr>
              <a:t>f you want a German alternative to </a:t>
            </a:r>
            <a:r>
              <a:rPr lang="en-US" altLang="en-US" sz="2300" b="1" i="1" dirty="0" smtClean="0">
                <a:latin typeface="Calibri Light" panose="020F0302020204030204" pitchFamily="34" charset="0"/>
                <a:cs typeface="Calibri Light" panose="020F0302020204030204" pitchFamily="34" charset="0"/>
              </a:rPr>
              <a:t>wu wei</a:t>
            </a:r>
            <a:r>
              <a:rPr lang="en-US" altLang="en-US" sz="2300" b="1" dirty="0" smtClean="0">
                <a:latin typeface="Calibri Light" panose="020F0302020204030204" pitchFamily="34" charset="0"/>
                <a:cs typeface="Calibri Light" panose="020F0302020204030204" pitchFamily="34" charset="0"/>
              </a:rPr>
              <a:t>, I offer two:</a:t>
            </a:r>
          </a:p>
          <a:p>
            <a:endParaRPr lang="en-US" altLang="en-US" sz="2300" b="1" dirty="0" smtClean="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altLang="en-US" sz="2300" b="1" i="1" dirty="0" smtClean="0">
                <a:latin typeface="Calibri Light" panose="020F0302020204030204" pitchFamily="34" charset="0"/>
                <a:cs typeface="Calibri Light" panose="020F0302020204030204" pitchFamily="34" charset="0"/>
              </a:rPr>
              <a:t>Gelassenheit</a:t>
            </a:r>
            <a:r>
              <a:rPr lang="en-US" altLang="en-US" sz="2300" b="1" dirty="0" smtClean="0">
                <a:latin typeface="Calibri Light" panose="020F0302020204030204" pitchFamily="34" charset="0"/>
                <a:cs typeface="Calibri Light" panose="020F0302020204030204" pitchFamily="34" charset="0"/>
              </a:rPr>
              <a:t> </a:t>
            </a:r>
            <a:r>
              <a:rPr lang="en-US" altLang="en-US" sz="2300" b="1" dirty="0">
                <a:latin typeface="Calibri Light" panose="020F0302020204030204" pitchFamily="34" charset="0"/>
                <a:cs typeface="Calibri Light" panose="020F0302020204030204" pitchFamily="34" charset="0"/>
              </a:rPr>
              <a:t>or </a:t>
            </a:r>
            <a:r>
              <a:rPr lang="en-US" altLang="en-US" sz="2300" b="1" dirty="0" smtClean="0">
                <a:latin typeface="Calibri Light" panose="020F0302020204030204" pitchFamily="34" charset="0"/>
                <a:cs typeface="Calibri Light" panose="020F0302020204030204" pitchFamily="34" charset="0"/>
              </a:rPr>
              <a:t>waiting/non-purposive thinking (Heidegger, 1966);</a:t>
            </a:r>
          </a:p>
          <a:p>
            <a:endParaRPr lang="en-US" altLang="en-US" sz="2300" b="1" dirty="0" smtClean="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altLang="en-US" sz="2300" b="1" i="1" dirty="0" smtClean="0">
                <a:latin typeface="Calibri Light" panose="020F0302020204030204" pitchFamily="34" charset="0"/>
                <a:cs typeface="Calibri Light" panose="020F0302020204030204" pitchFamily="34" charset="0"/>
              </a:rPr>
              <a:t>Weniger ist Mehr </a:t>
            </a:r>
            <a:r>
              <a:rPr lang="en-US" altLang="en-US" sz="2300" b="1" dirty="0" smtClean="0">
                <a:latin typeface="Calibri Light" panose="020F0302020204030204" pitchFamily="34" charset="0"/>
                <a:cs typeface="Calibri Light" panose="020F0302020204030204" pitchFamily="34" charset="0"/>
              </a:rPr>
              <a:t>or less is more </a:t>
            </a:r>
            <a:r>
              <a:rPr lang="en-US" altLang="en-US" sz="2300" b="1" dirty="0" smtClean="0">
                <a:latin typeface="Calibri Light" panose="020F0302020204030204" pitchFamily="34" charset="0"/>
                <a:cs typeface="Calibri Light" panose="020F0302020204030204" pitchFamily="34" charset="0"/>
              </a:rPr>
              <a:t>(Galloway, 2016 attributed to van </a:t>
            </a:r>
            <a:r>
              <a:rPr lang="en-US" altLang="en-US" sz="2300" b="1" dirty="0" smtClean="0">
                <a:latin typeface="Calibri Light" panose="020F0302020204030204" pitchFamily="34" charset="0"/>
                <a:cs typeface="Calibri Light" panose="020F0302020204030204" pitchFamily="34" charset="0"/>
              </a:rPr>
              <a:t>de Rohe, </a:t>
            </a:r>
            <a:r>
              <a:rPr lang="en-US" altLang="en-US" sz="2300" b="1" dirty="0" smtClean="0">
                <a:latin typeface="Calibri Light" panose="020F0302020204030204" pitchFamily="34" charset="0"/>
                <a:cs typeface="Calibri Light" panose="020F0302020204030204" pitchFamily="34" charset="0"/>
              </a:rPr>
              <a:t>1929).</a:t>
            </a:r>
            <a:endParaRPr lang="en-US" altLang="en-US" sz="2300" b="1" dirty="0" smtClean="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US" altLang="en-US" sz="2300" b="1" dirty="0" smtClean="0">
              <a:latin typeface="Calibri Light" panose="020F0302020204030204" pitchFamily="34" charset="0"/>
              <a:cs typeface="Calibri Light" panose="020F0302020204030204" pitchFamily="34" charset="0"/>
            </a:endParaRPr>
          </a:p>
          <a:p>
            <a:r>
              <a:rPr lang="en-US" altLang="en-US" sz="2300" b="1" dirty="0" smtClean="0">
                <a:latin typeface="Calibri Light" panose="020F0302020204030204" pitchFamily="34" charset="0"/>
                <a:cs typeface="Calibri Light" panose="020F0302020204030204" pitchFamily="34" charset="0"/>
              </a:rPr>
              <a:t>The general idea is the same. If the teacher takes up all the space, where and how does the student fit in?</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a:xfrm>
            <a:off x="572435" y="188640"/>
            <a:ext cx="7886700" cy="884249"/>
          </a:xfrm>
        </p:spPr>
        <p:txBody>
          <a:bodyPr>
            <a:normAutofit/>
          </a:bodyPr>
          <a:lstStyle/>
          <a:p>
            <a:r>
              <a:rPr lang="en-US" dirty="0" smtClean="0"/>
              <a:t>Wu Wei, Ziran and Laurillard</a:t>
            </a:r>
            <a:endParaRPr lang="en-GB" dirty="0"/>
          </a:p>
        </p:txBody>
      </p:sp>
    </p:spTree>
    <p:extLst>
      <p:ext uri="{BB962C8B-B14F-4D97-AF65-F5344CB8AC3E}">
        <p14:creationId xmlns:p14="http://schemas.microsoft.com/office/powerpoint/2010/main" val="302108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6" name="TextBox 5"/>
          <p:cNvSpPr txBox="1"/>
          <p:nvPr/>
        </p:nvSpPr>
        <p:spPr>
          <a:xfrm>
            <a:off x="457198" y="1287723"/>
            <a:ext cx="8117175" cy="1661993"/>
          </a:xfrm>
          <a:prstGeom prst="rect">
            <a:avLst/>
          </a:prstGeom>
          <a:noFill/>
        </p:spPr>
        <p:txBody>
          <a:bodyPr wrap="square" rtlCol="0">
            <a:noAutofit/>
          </a:bodyPr>
          <a:lstStyle/>
          <a:p>
            <a:r>
              <a:rPr lang="en-GB" sz="2400" dirty="0" smtClean="0"/>
              <a:t>“’</a:t>
            </a:r>
            <a:r>
              <a:rPr lang="en-GB" sz="2400" i="1" dirty="0" smtClean="0"/>
              <a:t>Wu wei</a:t>
            </a:r>
            <a:r>
              <a:rPr lang="en-GB" sz="2400" dirty="0" smtClean="0"/>
              <a:t>’ … refers </a:t>
            </a:r>
            <a:r>
              <a:rPr lang="en-GB" sz="2400" dirty="0"/>
              <a:t>not to what is or is not being done but to the phenomenological </a:t>
            </a:r>
            <a:r>
              <a:rPr lang="en-GB" sz="2400" dirty="0" smtClean="0"/>
              <a:t>state of </a:t>
            </a:r>
            <a:r>
              <a:rPr lang="en-GB" sz="2400" dirty="0"/>
              <a:t>the doer. As Pang Pu notes in his discussion of </a:t>
            </a:r>
            <a:r>
              <a:rPr lang="en-GB" sz="2400" i="1" dirty="0" smtClean="0"/>
              <a:t>wu wei</a:t>
            </a:r>
            <a:r>
              <a:rPr lang="en-GB" sz="2400" dirty="0"/>
              <a:t>, the term </a:t>
            </a:r>
            <a:r>
              <a:rPr lang="en-GB" sz="2400" dirty="0" smtClean="0"/>
              <a:t>denotes ’not a basic </a:t>
            </a:r>
            <a:r>
              <a:rPr lang="en-GB" sz="2400" dirty="0"/>
              <a:t>form of action, but the mental state of the actor—the spiritual state </a:t>
            </a:r>
            <a:r>
              <a:rPr lang="en-GB" sz="2400" i="1" dirty="0"/>
              <a:t>(</a:t>
            </a:r>
            <a:r>
              <a:rPr lang="en-GB" sz="2400" i="1" dirty="0" smtClean="0"/>
              <a:t>jingshen zhuangtai</a:t>
            </a:r>
            <a:r>
              <a:rPr lang="en-GB" sz="2400" i="1" dirty="0"/>
              <a:t>) </a:t>
            </a:r>
            <a:r>
              <a:rPr lang="en-GB" sz="2400" dirty="0"/>
              <a:t>that obtains at the very moment of </a:t>
            </a:r>
            <a:r>
              <a:rPr lang="en-GB" sz="2400" dirty="0" smtClean="0"/>
              <a:t>action’ </a:t>
            </a:r>
            <a:r>
              <a:rPr lang="en-GB" sz="2400" dirty="0"/>
              <a:t>(1994: 15</a:t>
            </a:r>
            <a:r>
              <a:rPr lang="en-GB" sz="2400" dirty="0" smtClean="0"/>
              <a:t>).” </a:t>
            </a:r>
          </a:p>
          <a:p>
            <a:pPr algn="r"/>
            <a:r>
              <a:rPr lang="en-GB" sz="2400" dirty="0" smtClean="0"/>
              <a:t>(Slingerland, 2000, p.7)</a:t>
            </a:r>
          </a:p>
          <a:p>
            <a:pPr algn="r"/>
            <a:endParaRPr lang="en-US" sz="2400" dirty="0" smtClean="0"/>
          </a:p>
          <a:p>
            <a:r>
              <a:rPr lang="en-US" sz="2400" dirty="0" smtClean="0"/>
              <a:t>For our purposes today, </a:t>
            </a:r>
            <a:r>
              <a:rPr lang="en-US" sz="2400" i="1" dirty="0" smtClean="0"/>
              <a:t>wu </a:t>
            </a:r>
            <a:r>
              <a:rPr lang="en-US" sz="2400" i="1" dirty="0"/>
              <a:t>wei </a:t>
            </a:r>
            <a:r>
              <a:rPr lang="en-US" sz="2400" dirty="0"/>
              <a:t>can be thought of as the embodiment of </a:t>
            </a:r>
            <a:r>
              <a:rPr lang="en-US" sz="2400" dirty="0" smtClean="0"/>
              <a:t>practical wisdom for noninterference: knowing when to let things be or when you (staff) need to be still in order to learning to take place. </a:t>
            </a:r>
            <a:endParaRPr lang="en-US" altLang="en-US" sz="2400" b="1"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a:xfrm>
            <a:off x="572435" y="188640"/>
            <a:ext cx="7886700" cy="1325563"/>
          </a:xfrm>
        </p:spPr>
        <p:txBody>
          <a:bodyPr>
            <a:normAutofit fontScale="90000"/>
          </a:bodyPr>
          <a:lstStyle/>
          <a:p>
            <a:r>
              <a:rPr lang="en-US" dirty="0" smtClean="0"/>
              <a:t>Wu Wei and Practical Wisdom in HE</a:t>
            </a:r>
            <a:endParaRPr lang="en-GB" dirty="0"/>
          </a:p>
        </p:txBody>
      </p:sp>
    </p:spTree>
    <p:extLst>
      <p:ext uri="{BB962C8B-B14F-4D97-AF65-F5344CB8AC3E}">
        <p14:creationId xmlns:p14="http://schemas.microsoft.com/office/powerpoint/2010/main" val="3894151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251520" y="262281"/>
            <a:ext cx="8496944" cy="1143000"/>
          </a:xfrm>
        </p:spPr>
        <p:txBody>
          <a:bodyPr>
            <a:noAutofit/>
          </a:bodyPr>
          <a:lstStyle/>
          <a:p>
            <a:pPr algn="l"/>
            <a:r>
              <a:rPr lang="en-US" sz="2800" b="1" cap="all" dirty="0" smtClean="0">
                <a:solidFill>
                  <a:srgbClr val="C00000"/>
                </a:solidFill>
                <a:cs typeface="Calibri"/>
              </a:rPr>
              <a:t>You bu yu</a:t>
            </a:r>
            <a:endParaRPr lang="en-US" sz="2800" b="1" cap="all" dirty="0">
              <a:solidFill>
                <a:srgbClr val="C00000"/>
              </a:solidFill>
              <a:latin typeface="Calibri"/>
              <a:cs typeface="Calibri"/>
            </a:endParaRPr>
          </a:p>
        </p:txBody>
      </p:sp>
      <p:sp>
        <p:nvSpPr>
          <p:cNvPr id="6" name="TextBox 5"/>
          <p:cNvSpPr txBox="1"/>
          <p:nvPr/>
        </p:nvSpPr>
        <p:spPr>
          <a:xfrm>
            <a:off x="457198" y="1287723"/>
            <a:ext cx="8117175" cy="1661993"/>
          </a:xfrm>
          <a:prstGeom prst="rect">
            <a:avLst/>
          </a:prstGeom>
          <a:noFill/>
        </p:spPr>
        <p:txBody>
          <a:bodyPr wrap="square" rtlCol="0">
            <a:noAutofit/>
          </a:bodyPr>
          <a:lstStyle/>
          <a:p>
            <a:r>
              <a:rPr lang="en-GB" sz="2400" dirty="0"/>
              <a:t>An interesting interpretive possibility in early Chinese grammar </a:t>
            </a:r>
            <a:r>
              <a:rPr lang="en-GB" sz="2400" dirty="0" smtClean="0"/>
              <a:t>is to </a:t>
            </a:r>
            <a:r>
              <a:rPr lang="en-GB" sz="2400" dirty="0"/>
              <a:t>read desire </a:t>
            </a:r>
            <a:r>
              <a:rPr lang="en-GB" sz="2400" dirty="0" smtClean="0"/>
              <a:t>yu 欲 as </a:t>
            </a:r>
            <a:r>
              <a:rPr lang="en-GB" sz="2400" dirty="0"/>
              <a:t>being ambiguous in its verbal uses—that we </a:t>
            </a:r>
            <a:r>
              <a:rPr lang="en-GB" sz="2400" dirty="0" smtClean="0"/>
              <a:t>do not </a:t>
            </a:r>
            <a:r>
              <a:rPr lang="en-GB" sz="2400" dirty="0"/>
              <a:t>consistently read yu where it serves as a verb as meaning “</a:t>
            </a:r>
            <a:r>
              <a:rPr lang="en-GB" sz="2400" dirty="0" smtClean="0"/>
              <a:t>to desire</a:t>
            </a:r>
            <a:r>
              <a:rPr lang="en-GB" sz="2400" dirty="0"/>
              <a:t>,” but that in some places we read it as “to regard as desirable</a:t>
            </a:r>
            <a:r>
              <a:rPr lang="en-GB" sz="2400" dirty="0" smtClean="0"/>
              <a:t>” or </a:t>
            </a:r>
            <a:r>
              <a:rPr lang="en-GB" sz="2400" dirty="0"/>
              <a:t>“to deem to be desirable.” This alternative will allow us to </a:t>
            </a:r>
            <a:r>
              <a:rPr lang="en-GB" sz="2400" dirty="0" smtClean="0"/>
              <a:t>acknowledge the </a:t>
            </a:r>
            <a:r>
              <a:rPr lang="en-GB" sz="2400" dirty="0"/>
              <a:t>sage’s desires, without attributing to him the stronger </a:t>
            </a:r>
            <a:r>
              <a:rPr lang="en-GB" sz="2400" dirty="0" smtClean="0"/>
              <a:t>thought that </a:t>
            </a:r>
            <a:r>
              <a:rPr lang="en-GB" sz="2400" dirty="0"/>
              <a:t>what he desires is desirable. This attitude reflects the </a:t>
            </a:r>
            <a:r>
              <a:rPr lang="en-GB" sz="2400" dirty="0" smtClean="0"/>
              <a:t>equanimity the </a:t>
            </a:r>
            <a:r>
              <a:rPr lang="en-GB" sz="2400" dirty="0"/>
              <a:t>sage is supposed to have with regard to his desires</a:t>
            </a:r>
            <a:r>
              <a:rPr lang="en-GB" sz="2400" dirty="0" smtClean="0"/>
              <a:t>. (Blake, 2015)</a:t>
            </a:r>
            <a:endParaRPr lang="en-US" altLang="en-US" sz="2400" b="1"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90317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8573" y="-98365"/>
            <a:ext cx="1385428" cy="6956365"/>
          </a:xfrm>
          <a:prstGeom prst="rect">
            <a:avLst/>
          </a:prstGeom>
        </p:spPr>
      </p:pic>
      <p:sp>
        <p:nvSpPr>
          <p:cNvPr id="2" name="Title 1"/>
          <p:cNvSpPr>
            <a:spLocks noGrp="1"/>
          </p:cNvSpPr>
          <p:nvPr>
            <p:ph type="title"/>
          </p:nvPr>
        </p:nvSpPr>
        <p:spPr>
          <a:xfrm>
            <a:off x="1485900" y="262281"/>
            <a:ext cx="5981498" cy="1143000"/>
          </a:xfrm>
        </p:spPr>
        <p:txBody>
          <a:bodyPr>
            <a:noAutofit/>
          </a:bodyPr>
          <a:lstStyle/>
          <a:p>
            <a:pPr algn="l"/>
            <a:r>
              <a:rPr lang="en-US" sz="2800" b="1" cap="all" dirty="0">
                <a:solidFill>
                  <a:srgbClr val="C00000"/>
                </a:solidFill>
                <a:cs typeface="Calibri"/>
              </a:rPr>
              <a:t>welcome</a:t>
            </a:r>
            <a:endParaRPr lang="en-US" sz="2800" b="1" cap="all" dirty="0">
              <a:solidFill>
                <a:srgbClr val="C00000"/>
              </a:solidFill>
              <a:latin typeface="Calibri"/>
              <a:cs typeface="Calibri"/>
            </a:endParaRPr>
          </a:p>
        </p:txBody>
      </p:sp>
      <p:sp>
        <p:nvSpPr>
          <p:cNvPr id="6" name="TextBox 5"/>
          <p:cNvSpPr txBox="1"/>
          <p:nvPr/>
        </p:nvSpPr>
        <p:spPr>
          <a:xfrm>
            <a:off x="827584" y="1124744"/>
            <a:ext cx="7344816" cy="1661993"/>
          </a:xfrm>
          <a:prstGeom prst="rect">
            <a:avLst/>
          </a:prstGeom>
          <a:noFill/>
        </p:spPr>
        <p:txBody>
          <a:bodyPr wrap="square" rtlCol="0">
            <a:noAutofit/>
          </a:bodyPr>
          <a:lstStyle/>
          <a:p>
            <a:endParaRPr lang="en-GB" sz="2800" dirty="0"/>
          </a:p>
          <a:p>
            <a:r>
              <a:rPr lang="en-US" sz="3200" dirty="0" smtClean="0"/>
              <a:t>Questions we will explore together are:</a:t>
            </a:r>
          </a:p>
          <a:p>
            <a:endParaRPr lang="en-US" sz="3200" dirty="0"/>
          </a:p>
          <a:p>
            <a:endParaRPr lang="en-US" sz="3200" dirty="0" smtClean="0"/>
          </a:p>
          <a:p>
            <a:r>
              <a:rPr lang="en-US" sz="3200" dirty="0" smtClean="0"/>
              <a:t>What is </a:t>
            </a:r>
            <a:r>
              <a:rPr lang="en-US" sz="3200" i="1" dirty="0" smtClean="0"/>
              <a:t>wu wei</a:t>
            </a:r>
            <a:r>
              <a:rPr lang="en-US" sz="3200" dirty="0" smtClean="0"/>
              <a:t>?</a:t>
            </a:r>
          </a:p>
          <a:p>
            <a:r>
              <a:rPr lang="en-US" sz="3200" dirty="0" smtClean="0"/>
              <a:t>Why is </a:t>
            </a:r>
            <a:r>
              <a:rPr lang="en-US" sz="3200" i="1" dirty="0" smtClean="0"/>
              <a:t>wu wei </a:t>
            </a:r>
            <a:r>
              <a:rPr lang="en-US" sz="3200" dirty="0" smtClean="0"/>
              <a:t>worth thinking about for active learning and learning design?</a:t>
            </a:r>
          </a:p>
          <a:p>
            <a:r>
              <a:rPr lang="en-US" sz="3200" dirty="0" smtClean="0"/>
              <a:t>How can we ourselves be more </a:t>
            </a:r>
            <a:r>
              <a:rPr lang="en-US" sz="3200" i="1" dirty="0" smtClean="0"/>
              <a:t>wu wei</a:t>
            </a:r>
            <a:r>
              <a:rPr lang="en-US" sz="3200" dirty="0" smtClean="0"/>
              <a:t>?</a:t>
            </a:r>
          </a:p>
          <a:p>
            <a:r>
              <a:rPr lang="en-US" sz="3200" dirty="0" smtClean="0"/>
              <a:t>How can we help staff implement </a:t>
            </a:r>
            <a:r>
              <a:rPr lang="en-US" sz="3200" i="1" dirty="0" smtClean="0"/>
              <a:t>wu wei </a:t>
            </a:r>
            <a:r>
              <a:rPr lang="en-US" sz="3200" dirty="0" smtClean="0"/>
              <a:t>in their pedagogies?</a:t>
            </a:r>
          </a:p>
          <a:p>
            <a:pPr marL="285750" indent="-285750">
              <a:buFont typeface="Arial"/>
              <a:buChar char="•"/>
            </a:pPr>
            <a:endParaRPr lang="en-US" dirty="0"/>
          </a:p>
        </p:txBody>
      </p:sp>
      <p:sp>
        <p:nvSpPr>
          <p:cNvPr id="5" name="Rectangle 4"/>
          <p:cNvSpPr/>
          <p:nvPr/>
        </p:nvSpPr>
        <p:spPr>
          <a:xfrm rot="10800000">
            <a:off x="-1" y="6648449"/>
            <a:ext cx="9144000" cy="198054"/>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9603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6" name="TextBox 5"/>
          <p:cNvSpPr txBox="1"/>
          <p:nvPr/>
        </p:nvSpPr>
        <p:spPr>
          <a:xfrm>
            <a:off x="521878" y="1412776"/>
            <a:ext cx="8117175" cy="1661993"/>
          </a:xfrm>
          <a:prstGeom prst="rect">
            <a:avLst/>
          </a:prstGeom>
          <a:noFill/>
        </p:spPr>
        <p:txBody>
          <a:bodyPr wrap="square" rtlCol="0">
            <a:noAutofit/>
          </a:bodyPr>
          <a:lstStyle/>
          <a:p>
            <a:r>
              <a:rPr lang="en-GB" sz="2400" dirty="0" smtClean="0"/>
              <a:t>“By </a:t>
            </a:r>
            <a:r>
              <a:rPr lang="en-GB" sz="2400" dirty="0"/>
              <a:t>embracing the characteristics of </a:t>
            </a:r>
            <a:r>
              <a:rPr lang="en-GB" sz="2400" dirty="0" smtClean="0"/>
              <a:t>Dao (</a:t>
            </a:r>
            <a:r>
              <a:rPr lang="en-GB" sz="2400" dirty="0"/>
              <a:t>emptiness, stillness, and quietude) and its virtue of non-deliberative doing (</a:t>
            </a:r>
            <a:r>
              <a:rPr lang="en-GB" sz="2400" dirty="0" smtClean="0"/>
              <a:t>wu wei), these detrimental </a:t>
            </a:r>
            <a:r>
              <a:rPr lang="en-GB" sz="2400" dirty="0"/>
              <a:t>values are subsequently transformed into interchangeably complimentary ideals </a:t>
            </a:r>
            <a:r>
              <a:rPr lang="en-GB" sz="2400" dirty="0" smtClean="0"/>
              <a:t>of cosmic </a:t>
            </a:r>
            <a:r>
              <a:rPr lang="en-GB" sz="2400" dirty="0"/>
              <a:t>harmony, which is why the Daodejing says: ‘Being and nonbeing give birth to </a:t>
            </a:r>
            <a:r>
              <a:rPr lang="en-GB" sz="2400" dirty="0" smtClean="0"/>
              <a:t>one another</a:t>
            </a:r>
            <a:r>
              <a:rPr lang="en-GB" sz="2400" dirty="0"/>
              <a:t>, so too does the hard and easy, the long and short</a:t>
            </a:r>
            <a:r>
              <a:rPr lang="en-GB" sz="2400" dirty="0" smtClean="0"/>
              <a:t>…’ Ch. 2. By </a:t>
            </a:r>
            <a:r>
              <a:rPr lang="en-GB" sz="2400" dirty="0"/>
              <a:t>portraying ontic pairs </a:t>
            </a:r>
            <a:r>
              <a:rPr lang="en-GB" sz="2400" dirty="0" smtClean="0"/>
              <a:t>such as </a:t>
            </a:r>
            <a:r>
              <a:rPr lang="en-GB" sz="2400" dirty="0"/>
              <a:t>these as interdependent, Daoism alleviates our fear of one term by showing how it </a:t>
            </a:r>
            <a:r>
              <a:rPr lang="en-GB" sz="2400" dirty="0" smtClean="0"/>
              <a:t>naturally transforms </a:t>
            </a:r>
            <a:r>
              <a:rPr lang="en-GB" sz="2400" dirty="0"/>
              <a:t>into the other and vice-versa</a:t>
            </a:r>
            <a:r>
              <a:rPr lang="en-GB" sz="2400" dirty="0" smtClean="0"/>
              <a:t>.” (Chai, 2014)</a:t>
            </a:r>
          </a:p>
          <a:p>
            <a:endParaRPr lang="en-GB" altLang="en-US" sz="2400" b="1" dirty="0">
              <a:solidFill>
                <a:schemeClr val="accent4">
                  <a:lumMod val="50000"/>
                </a:schemeClr>
              </a:solidFill>
              <a:latin typeface="Calibri Light" panose="020F0302020204030204" pitchFamily="34" charset="0"/>
              <a:cs typeface="Calibri Light" panose="020F0302020204030204" pitchFamily="34" charset="0"/>
            </a:endParaRPr>
          </a:p>
          <a:p>
            <a:r>
              <a:rPr lang="en-GB" altLang="en-US" sz="2400" dirty="0" smtClean="0">
                <a:cs typeface="Calibri Light" panose="020F0302020204030204" pitchFamily="34" charset="0"/>
              </a:rPr>
              <a:t>In short, purposeful inaction is linked to natural flow</a:t>
            </a:r>
            <a:r>
              <a:rPr lang="en-GB" altLang="en-US" sz="2400" b="1" dirty="0" smtClean="0">
                <a:solidFill>
                  <a:schemeClr val="accent4">
                    <a:lumMod val="50000"/>
                  </a:schemeClr>
                </a:solidFill>
                <a:latin typeface="Calibri Light" panose="020F0302020204030204" pitchFamily="34" charset="0"/>
                <a:cs typeface="Calibri Light" panose="020F0302020204030204" pitchFamily="34" charset="0"/>
              </a:rPr>
              <a:t>.</a:t>
            </a:r>
            <a:endParaRPr lang="en-US" altLang="en-US" sz="2400" b="1"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a:xfrm>
            <a:off x="628650" y="365126"/>
            <a:ext cx="7886700" cy="1325563"/>
          </a:xfrm>
        </p:spPr>
        <p:txBody>
          <a:bodyPr/>
          <a:lstStyle/>
          <a:p>
            <a:r>
              <a:rPr lang="en-US" dirty="0" smtClean="0"/>
              <a:t>Wu Wei and Flow</a:t>
            </a:r>
            <a:endParaRPr lang="en-GB" dirty="0"/>
          </a:p>
        </p:txBody>
      </p:sp>
    </p:spTree>
    <p:extLst>
      <p:ext uri="{BB962C8B-B14F-4D97-AF65-F5344CB8AC3E}">
        <p14:creationId xmlns:p14="http://schemas.microsoft.com/office/powerpoint/2010/main" val="331859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1325563"/>
          </a:xfrm>
        </p:spPr>
        <p:txBody>
          <a:bodyPr/>
          <a:lstStyle/>
          <a:p>
            <a:r>
              <a:rPr lang="en-GB" dirty="0" smtClean="0"/>
              <a:t>Can this be Positive </a:t>
            </a:r>
            <a:r>
              <a:rPr lang="en-GB" dirty="0"/>
              <a:t>C</a:t>
            </a:r>
            <a:r>
              <a:rPr lang="en-GB" dirty="0" smtClean="0"/>
              <a:t>ultivation? </a:t>
            </a:r>
            <a:endParaRPr lang="en-GB" dirty="0"/>
          </a:p>
        </p:txBody>
      </p:sp>
      <p:sp>
        <p:nvSpPr>
          <p:cNvPr id="3" name="Content Placeholder 2"/>
          <p:cNvSpPr>
            <a:spLocks noGrp="1"/>
          </p:cNvSpPr>
          <p:nvPr>
            <p:ph idx="1"/>
          </p:nvPr>
        </p:nvSpPr>
        <p:spPr>
          <a:xfrm>
            <a:off x="628650" y="1196752"/>
            <a:ext cx="7886700" cy="4764187"/>
          </a:xfrm>
        </p:spPr>
        <p:txBody>
          <a:bodyPr>
            <a:normAutofit/>
          </a:bodyPr>
          <a:lstStyle/>
          <a:p>
            <a:pPr marL="0" indent="0">
              <a:buNone/>
            </a:pPr>
            <a:r>
              <a:rPr lang="en-GB" sz="2400" dirty="0" smtClean="0"/>
              <a:t>Could we realistically expect our students to suddenly understand wu wei and ziran in order to engage in learning according to a Daoist model? Might it not take some convincing?</a:t>
            </a:r>
          </a:p>
          <a:p>
            <a:pPr marL="0" indent="0">
              <a:buNone/>
            </a:pPr>
            <a:endParaRPr lang="en-GB" sz="2400" dirty="0"/>
          </a:p>
          <a:p>
            <a:pPr marL="0" indent="0">
              <a:buNone/>
            </a:pPr>
            <a:r>
              <a:rPr lang="en-GB" sz="2400" dirty="0" smtClean="0"/>
              <a:t>“The </a:t>
            </a:r>
            <a:r>
              <a:rPr lang="en-GB" sz="2400" dirty="0"/>
              <a:t>Daodejing proclaims what may be called </a:t>
            </a:r>
            <a:r>
              <a:rPr lang="en-GB" sz="2400" dirty="0" smtClean="0"/>
              <a:t>a ‘negative cultivation’ </a:t>
            </a:r>
            <a:r>
              <a:rPr lang="en-GB" sz="2400" dirty="0"/>
              <a:t>of human knowledge. It advises its intended audience (actual or prospective rulers during the historical era of its composition) to refrain from developing a specific understanding, or, in contemporary terms, a specific interpretation of the world</a:t>
            </a:r>
            <a:r>
              <a:rPr lang="en-GB" sz="2400" dirty="0" smtClean="0"/>
              <a:t>.” </a:t>
            </a:r>
            <a:r>
              <a:rPr lang="en-US" altLang="zh-CN" sz="2400" dirty="0"/>
              <a:t>(Moeller, 2015)</a:t>
            </a:r>
            <a:endParaRPr lang="en-GB" sz="2400" dirty="0"/>
          </a:p>
          <a:p>
            <a:pPr marL="0" indent="0">
              <a:buNone/>
            </a:pPr>
            <a:endParaRPr lang="en-GB" dirty="0" smtClean="0"/>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29677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1325563"/>
          </a:xfrm>
        </p:spPr>
        <p:txBody>
          <a:bodyPr/>
          <a:lstStyle/>
          <a:p>
            <a:r>
              <a:rPr lang="en-GB" dirty="0" smtClean="0"/>
              <a:t>Can this be positive cultivation? </a:t>
            </a:r>
            <a:endParaRPr lang="en-GB" dirty="0"/>
          </a:p>
        </p:txBody>
      </p:sp>
      <p:sp>
        <p:nvSpPr>
          <p:cNvPr id="3" name="Content Placeholder 2"/>
          <p:cNvSpPr>
            <a:spLocks noGrp="1"/>
          </p:cNvSpPr>
          <p:nvPr>
            <p:ph idx="1"/>
          </p:nvPr>
        </p:nvSpPr>
        <p:spPr>
          <a:xfrm>
            <a:off x="628650" y="1196752"/>
            <a:ext cx="7886700" cy="4764187"/>
          </a:xfrm>
        </p:spPr>
        <p:txBody>
          <a:bodyPr>
            <a:normAutofit/>
          </a:bodyPr>
          <a:lstStyle/>
          <a:p>
            <a:pPr marL="0" indent="0">
              <a:buNone/>
            </a:pPr>
            <a:r>
              <a:rPr lang="en-GB" dirty="0"/>
              <a:t>more concretely, advocates a minimization of knowledge (“To know not-knowing is the highest.” zhi bu zhi shang </a:t>
            </a:r>
            <a:r>
              <a:rPr lang="zh-CN" altLang="en-US" dirty="0"/>
              <a:t>知不知 上</a:t>
            </a:r>
            <a:r>
              <a:rPr lang="en-US" altLang="zh-CN" dirty="0"/>
              <a:t>, </a:t>
            </a:r>
            <a:r>
              <a:rPr lang="en-GB" dirty="0"/>
              <a:t>chapter 71). It proposes to engage in a process of unlearning. Chapter 48 says: “One who engages in learning increases daily. One who hears of the dao diminishes daily.” (wei xue ri yi, wei dao ri sun </a:t>
            </a:r>
            <a:r>
              <a:rPr lang="zh-CN" altLang="en-US" dirty="0"/>
              <a:t>為學日益</a:t>
            </a:r>
            <a:r>
              <a:rPr lang="en-US" altLang="zh-CN" dirty="0"/>
              <a:t>,</a:t>
            </a:r>
            <a:r>
              <a:rPr lang="zh-CN" altLang="en-US" dirty="0"/>
              <a:t>為道日損</a:t>
            </a:r>
            <a:r>
              <a:rPr lang="en-US" altLang="zh-CN" dirty="0"/>
              <a:t>). </a:t>
            </a:r>
            <a:endParaRPr lang="en-GB" dirty="0"/>
          </a:p>
          <a:p>
            <a:pPr marL="0" indent="0">
              <a:buNone/>
            </a:pPr>
            <a:r>
              <a:rPr lang="en-US" altLang="zh-CN" dirty="0" smtClean="0"/>
              <a:t>(</a:t>
            </a:r>
            <a:r>
              <a:rPr lang="en-US" altLang="zh-CN" dirty="0"/>
              <a:t>Moeller, 2015)</a:t>
            </a:r>
            <a:endParaRPr lang="en-GB" dirty="0"/>
          </a:p>
          <a:p>
            <a:pPr marL="0" indent="0">
              <a:buNone/>
            </a:pPr>
            <a:endParaRPr lang="en-GB" dirty="0" smtClean="0"/>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43847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85"/>
            <a:ext cx="7886700" cy="1325563"/>
          </a:xfrm>
        </p:spPr>
        <p:txBody>
          <a:bodyPr/>
          <a:lstStyle/>
          <a:p>
            <a:r>
              <a:rPr lang="en-GB" dirty="0" smtClean="0"/>
              <a:t>The Doing in Not-doing</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41534" y="109303"/>
            <a:ext cx="1385428" cy="6544944"/>
          </a:xfrm>
          <a:prstGeom prst="rect">
            <a:avLst/>
          </a:prstGeom>
        </p:spPr>
      </p:pic>
      <p:sp>
        <p:nvSpPr>
          <p:cNvPr id="8" name="Content Placeholder 2"/>
          <p:cNvSpPr>
            <a:spLocks noGrp="1"/>
          </p:cNvSpPr>
          <p:nvPr>
            <p:ph idx="1"/>
          </p:nvPr>
        </p:nvSpPr>
        <p:spPr>
          <a:xfrm>
            <a:off x="613668" y="1190244"/>
            <a:ext cx="7901682" cy="4921803"/>
          </a:xfrm>
        </p:spPr>
        <p:txBody>
          <a:bodyPr>
            <a:normAutofit fontScale="55000" lnSpcReduction="20000"/>
          </a:bodyPr>
          <a:lstStyle/>
          <a:p>
            <a:pPr marL="0" indent="0">
              <a:buNone/>
            </a:pPr>
            <a:r>
              <a:rPr lang="en-GB" sz="2400" dirty="0"/>
              <a:t>Considering these, how do the Daoists propose to achieve the state of ziran? The answer is </a:t>
            </a:r>
            <a:r>
              <a:rPr lang="en-GB" sz="2400" i="1" dirty="0" smtClean="0"/>
              <a:t>wu</a:t>
            </a:r>
            <a:r>
              <a:rPr lang="en-GB" sz="2400" dirty="0" smtClean="0"/>
              <a:t>-</a:t>
            </a:r>
            <a:r>
              <a:rPr lang="en-GB" sz="2400" i="1" dirty="0" smtClean="0"/>
              <a:t>wei </a:t>
            </a:r>
            <a:r>
              <a:rPr lang="en-US" altLang="zh-CN" sz="2400" dirty="0" smtClean="0"/>
              <a:t>(</a:t>
            </a:r>
            <a:r>
              <a:rPr lang="zh-CN" altLang="en-US" sz="2400" dirty="0"/>
              <a:t>無爲</a:t>
            </a:r>
            <a:r>
              <a:rPr lang="en-US" altLang="zh-CN" sz="2400" dirty="0"/>
              <a:t>), </a:t>
            </a:r>
            <a:r>
              <a:rPr lang="en-GB" sz="2400" dirty="0"/>
              <a:t>a word which literally means ‘no action’. Wu-wei however means more than doing nothing</a:t>
            </a:r>
            <a:r>
              <a:rPr lang="en-GB" sz="2400" dirty="0" smtClean="0"/>
              <a:t>. Rather</a:t>
            </a:r>
            <a:r>
              <a:rPr lang="en-GB" sz="2400" dirty="0"/>
              <a:t>, it is an activity that disabuses a person of the effects of artifice and convention. To further </a:t>
            </a:r>
            <a:r>
              <a:rPr lang="en-GB" sz="2400" dirty="0" smtClean="0"/>
              <a:t>clarify this </a:t>
            </a:r>
            <a:r>
              <a:rPr lang="en-GB" sz="2400" dirty="0"/>
              <a:t>concept, I will borrow from Slingerland’s classification of wu-wei into the behavioral and </a:t>
            </a:r>
            <a:r>
              <a:rPr lang="en-GB" sz="2400" dirty="0" smtClean="0"/>
              <a:t>cognitive aspects </a:t>
            </a:r>
            <a:r>
              <a:rPr lang="en-GB" sz="2400" dirty="0"/>
              <a:t>(2003, p. 89). Behavioral wu-wei may be defined as ‘a form of interaction that optimally </a:t>
            </a:r>
            <a:r>
              <a:rPr lang="en-GB" sz="2400" dirty="0" smtClean="0"/>
              <a:t>minimizes interference </a:t>
            </a:r>
            <a:r>
              <a:rPr lang="en-GB" sz="2400" dirty="0"/>
              <a:t>and allows phenomena to manifest in accordance with their natural tendencies’ (Coutinho</a:t>
            </a:r>
            <a:r>
              <a:rPr lang="en-GB" sz="2400" dirty="0" smtClean="0"/>
              <a:t>, 2014</a:t>
            </a:r>
            <a:r>
              <a:rPr lang="en-GB" sz="2400" dirty="0"/>
              <a:t>, p. 74). This entails that human beings refrain from imposing artifice upon natural things so </a:t>
            </a:r>
            <a:r>
              <a:rPr lang="en-GB" sz="2400" dirty="0" smtClean="0"/>
              <a:t>as to </a:t>
            </a:r>
            <a:r>
              <a:rPr lang="en-GB" sz="2400" dirty="0"/>
              <a:t>ensure the latter’s continuing development. In the </a:t>
            </a:r>
            <a:r>
              <a:rPr lang="en-GB" sz="2400" i="1" dirty="0"/>
              <a:t>Daodejing </a:t>
            </a:r>
            <a:r>
              <a:rPr lang="en-GB" sz="2400" dirty="0"/>
              <a:t>and </a:t>
            </a:r>
            <a:r>
              <a:rPr lang="en-GB" sz="2400" i="1" dirty="0"/>
              <a:t>Zhuangzi, </a:t>
            </a:r>
            <a:r>
              <a:rPr lang="en-GB" sz="2400" dirty="0"/>
              <a:t>this is often framed </a:t>
            </a:r>
            <a:r>
              <a:rPr lang="en-GB" sz="2400" dirty="0" smtClean="0"/>
              <a:t>in terms </a:t>
            </a:r>
            <a:r>
              <a:rPr lang="en-GB" sz="2400" dirty="0"/>
              <a:t>of rulers not establishing artificial rules and values so as not to disturb the people’s natural </a:t>
            </a:r>
            <a:r>
              <a:rPr lang="en-GB" sz="2400" dirty="0" smtClean="0"/>
              <a:t>disposition (</a:t>
            </a:r>
            <a:r>
              <a:rPr lang="en-GB" sz="2400" dirty="0"/>
              <a:t>Wu, 1961, pp. 132–139; Ziporyn, 2009, pp. 50–51). However, more essential than </a:t>
            </a:r>
            <a:r>
              <a:rPr lang="en-GB" sz="2400" dirty="0" smtClean="0"/>
              <a:t>behavioral wu-wei </a:t>
            </a:r>
            <a:r>
              <a:rPr lang="en-GB" sz="2400" dirty="0"/>
              <a:t>is its cognitive counterpart. Indeed, cognitive wu-wei is arguably wu-wei in its primary sense</a:t>
            </a:r>
            <a:r>
              <a:rPr lang="en-GB" sz="2400" dirty="0" smtClean="0"/>
              <a:t>. To </a:t>
            </a:r>
            <a:r>
              <a:rPr lang="en-GB" sz="2400" dirty="0"/>
              <a:t>understand this, a brief explanation of the character ‘</a:t>
            </a:r>
            <a:r>
              <a:rPr lang="en-GB" sz="2400" i="1" dirty="0"/>
              <a:t>wei </a:t>
            </a:r>
            <a:r>
              <a:rPr lang="en-GB" sz="2400" dirty="0"/>
              <a:t>(爲)’ in ‘wu-wei’ is necessary. According </a:t>
            </a:r>
            <a:r>
              <a:rPr lang="en-GB" sz="2400" dirty="0" smtClean="0"/>
              <a:t>to Chad </a:t>
            </a:r>
            <a:r>
              <a:rPr lang="en-GB" sz="2400" dirty="0"/>
              <a:t>Hansen, the word ‘wei’ in its second tone is often understood as ‘to act’, which contributes to </a:t>
            </a:r>
            <a:r>
              <a:rPr lang="en-GB" sz="2400" dirty="0" smtClean="0"/>
              <a:t>the understanding </a:t>
            </a:r>
            <a:r>
              <a:rPr lang="en-GB" sz="2400" dirty="0"/>
              <a:t>of wu-wei as ‘no action’ (Hansen, 2003, p. 784). However, the same ‘wei’ can also </a:t>
            </a:r>
            <a:r>
              <a:rPr lang="en-GB" sz="2400" dirty="0" smtClean="0"/>
              <a:t>mean ‘</a:t>
            </a:r>
            <a:r>
              <a:rPr lang="en-GB" sz="2400" dirty="0"/>
              <a:t>to deem’ something as such-and-such (2003, p. 784). Hansen says that, in the context of the </a:t>
            </a:r>
            <a:r>
              <a:rPr lang="en-GB" sz="2400" i="1" dirty="0"/>
              <a:t>Daodejing</a:t>
            </a:r>
            <a:r>
              <a:rPr lang="en-GB" sz="2400" dirty="0" smtClean="0"/>
              <a:t>, to </a:t>
            </a:r>
            <a:r>
              <a:rPr lang="en-GB" sz="2400" dirty="0"/>
              <a:t>‘wei’ something primarily means deeming and treating it according to the significance given to </a:t>
            </a:r>
            <a:r>
              <a:rPr lang="en-GB" sz="2400" dirty="0" smtClean="0"/>
              <a:t>it by </a:t>
            </a:r>
            <a:r>
              <a:rPr lang="en-GB" sz="2400" dirty="0"/>
              <a:t>social convention. Conversely, to ‘wu-wei’ means to disregard the contrived significance that </a:t>
            </a:r>
            <a:r>
              <a:rPr lang="en-GB" sz="2400" dirty="0" smtClean="0"/>
              <a:t>social convention </a:t>
            </a:r>
            <a:r>
              <a:rPr lang="en-GB" sz="2400" dirty="0"/>
              <a:t>imputes upon things (Hansen, 2003, p. 785). Other scholars such as Lau, Slingerland, </a:t>
            </a:r>
            <a:r>
              <a:rPr lang="en-GB" sz="2400" dirty="0" smtClean="0"/>
              <a:t>and Lai </a:t>
            </a:r>
            <a:r>
              <a:rPr lang="en-GB" sz="2400" dirty="0"/>
              <a:t>agree with Hansen on the cognitive conception of wu-wei and its primacy (Lai, 2007, pp. 333–334</a:t>
            </a:r>
            <a:r>
              <a:rPr lang="en-GB" sz="2400" dirty="0" smtClean="0"/>
              <a:t>; Slingerland</a:t>
            </a:r>
            <a:r>
              <a:rPr lang="en-GB" sz="2400" dirty="0"/>
              <a:t>, 2003, pp. 79–81). For instance, Slingerland says that the word ‘wei’ in the </a:t>
            </a:r>
            <a:r>
              <a:rPr lang="en-GB" sz="2400" i="1" dirty="0"/>
              <a:t>Daodejing </a:t>
            </a:r>
            <a:r>
              <a:rPr lang="en-GB" sz="2400" dirty="0" smtClean="0"/>
              <a:t>can mean </a:t>
            </a:r>
            <a:r>
              <a:rPr lang="en-GB" sz="2400" dirty="0"/>
              <a:t>‘to regard’ something.4 Regarding in turn is defined by him as ‘making normative, not merely definitional</a:t>
            </a:r>
            <a:r>
              <a:rPr lang="en-GB" sz="2400" dirty="0" smtClean="0"/>
              <a:t>, distinctions—to </a:t>
            </a:r>
            <a:r>
              <a:rPr lang="en-GB" sz="2400" dirty="0"/>
              <a:t>hold something in (high) regards. Such a regarding causes a person to </a:t>
            </a:r>
            <a:r>
              <a:rPr lang="en-GB" sz="2400" dirty="0" smtClean="0"/>
              <a:t>value one </a:t>
            </a:r>
            <a:r>
              <a:rPr lang="en-GB" sz="2400" dirty="0"/>
              <a:t>thing over another, and therefore provides ulterior motives for action’ (2003, p. 79). </a:t>
            </a:r>
            <a:r>
              <a:rPr lang="en-GB" sz="2400" dirty="0" smtClean="0"/>
              <a:t>Slingerland’s definition </a:t>
            </a:r>
            <a:r>
              <a:rPr lang="en-GB" sz="2400" dirty="0"/>
              <a:t>of regarding is similar to Hansen’s deeming, and it also clearly spells out the reason for </a:t>
            </a:r>
            <a:r>
              <a:rPr lang="en-GB" sz="2400" dirty="0" smtClean="0"/>
              <a:t>the primacy </a:t>
            </a:r>
            <a:r>
              <a:rPr lang="en-GB" sz="2400" dirty="0"/>
              <a:t>of cognitive wu-wei. Since regarding is what foments desire, and since desire in turn is </a:t>
            </a:r>
            <a:r>
              <a:rPr lang="en-GB" sz="2400" dirty="0" smtClean="0"/>
              <a:t>what leads </a:t>
            </a:r>
            <a:r>
              <a:rPr lang="en-GB" sz="2400" dirty="0"/>
              <a:t>to action, then it is by dispelling regarding—that is to say by practicing cognitive </a:t>
            </a:r>
            <a:r>
              <a:rPr lang="en-GB" sz="2400" dirty="0" smtClean="0"/>
              <a:t>wu-wei—that artificial </a:t>
            </a:r>
            <a:r>
              <a:rPr lang="en-GB" sz="2400" dirty="0"/>
              <a:t>desires, actions, and their harmful effects are ultimately eliminated.</a:t>
            </a:r>
            <a:endParaRPr lang="en-US" sz="2400" dirty="0" smtClean="0">
              <a:latin typeface="Calibri" panose="020F0502020204030204" pitchFamily="34" charset="0"/>
            </a:endParaRPr>
          </a:p>
        </p:txBody>
      </p:sp>
    </p:spTree>
    <p:extLst>
      <p:ext uri="{BB962C8B-B14F-4D97-AF65-F5344CB8AC3E}">
        <p14:creationId xmlns:p14="http://schemas.microsoft.com/office/powerpoint/2010/main" val="269148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to Wu Wei in a Chinese Context </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8572" y="67354"/>
            <a:ext cx="1385428" cy="6620047"/>
          </a:xfrm>
          <a:prstGeom prst="rect">
            <a:avLst/>
          </a:prstGeom>
        </p:spPr>
      </p:pic>
      <p:sp>
        <p:nvSpPr>
          <p:cNvPr id="7" name="Content Placeholder 2"/>
          <p:cNvSpPr txBox="1">
            <a:spLocks/>
          </p:cNvSpPr>
          <p:nvPr/>
        </p:nvSpPr>
        <p:spPr>
          <a:xfrm>
            <a:off x="651548" y="1484784"/>
            <a:ext cx="7613650" cy="44644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smtClean="0">
                <a:latin typeface="Calibri" panose="020F0502020204030204" pitchFamily="34" charset="0"/>
              </a:rPr>
              <a:t>From cooperative critical thinking to self-actualisation.</a:t>
            </a:r>
          </a:p>
          <a:p>
            <a:pPr marL="0" indent="0"/>
            <a:endParaRPr lang="en-US" sz="2400" dirty="0" smtClean="0">
              <a:latin typeface="Calibri" panose="020F0502020204030204" pitchFamily="34" charset="0"/>
            </a:endParaRPr>
          </a:p>
          <a:p>
            <a:pPr marL="0" indent="0">
              <a:buNone/>
            </a:pPr>
            <a:r>
              <a:rPr lang="en-US" sz="2400" dirty="0" smtClean="0">
                <a:latin typeface="Calibri" panose="020F0502020204030204" pitchFamily="34" charset="0"/>
              </a:rPr>
              <a:t>Why did this work?</a:t>
            </a:r>
          </a:p>
          <a:p>
            <a:pPr marL="0" indent="0">
              <a:buNone/>
            </a:pPr>
            <a:endParaRPr lang="en-US" sz="2400" dirty="0" smtClean="0">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endParaRPr lang="en-US" sz="2400" dirty="0" smtClean="0">
              <a:latin typeface="Calibri" panose="020F0502020204030204" pitchFamily="34" charset="0"/>
            </a:endParaRPr>
          </a:p>
          <a:p>
            <a:pPr marL="0" indent="0">
              <a:buNone/>
            </a:pPr>
            <a:r>
              <a:rPr lang="en-US" sz="2400" dirty="0" smtClean="0">
                <a:latin typeface="Calibri" panose="020F0502020204030204" pitchFamily="34" charset="0"/>
              </a:rPr>
              <a:t>“When the student is ready, the teacher will appear,” is a gnomic quote variously attributed to Asian thinkers. </a:t>
            </a:r>
            <a:endParaRPr lang="en-US" sz="2800" dirty="0" smtClean="0"/>
          </a:p>
        </p:txBody>
      </p:sp>
      <p:pic>
        <p:nvPicPr>
          <p:cNvPr id="9" name="Picture 8"/>
          <p:cNvPicPr>
            <a:picLocks noChangeAspect="1"/>
          </p:cNvPicPr>
          <p:nvPr/>
        </p:nvPicPr>
        <p:blipFill>
          <a:blip r:embed="rId4"/>
          <a:stretch>
            <a:fillRect/>
          </a:stretch>
        </p:blipFill>
        <p:spPr>
          <a:xfrm>
            <a:off x="3793088" y="2204864"/>
            <a:ext cx="3473624" cy="1833302"/>
          </a:xfrm>
          <a:prstGeom prst="rect">
            <a:avLst/>
          </a:prstGeom>
        </p:spPr>
      </p:pic>
      <p:pic>
        <p:nvPicPr>
          <p:cNvPr id="10" name="Picture 9"/>
          <p:cNvPicPr>
            <a:picLocks noChangeAspect="1"/>
          </p:cNvPicPr>
          <p:nvPr/>
        </p:nvPicPr>
        <p:blipFill>
          <a:blip r:embed="rId5"/>
          <a:stretch>
            <a:fillRect/>
          </a:stretch>
        </p:blipFill>
        <p:spPr>
          <a:xfrm>
            <a:off x="3793088" y="2204864"/>
            <a:ext cx="3465718" cy="1819110"/>
          </a:xfrm>
          <a:prstGeom prst="rect">
            <a:avLst/>
          </a:prstGeom>
        </p:spPr>
      </p:pic>
      <p:sp>
        <p:nvSpPr>
          <p:cNvPr id="3" name="TextBox 2"/>
          <p:cNvSpPr txBox="1"/>
          <p:nvPr/>
        </p:nvSpPr>
        <p:spPr>
          <a:xfrm>
            <a:off x="6516216" y="4108430"/>
            <a:ext cx="2232248" cy="261610"/>
          </a:xfrm>
          <a:prstGeom prst="rect">
            <a:avLst/>
          </a:prstGeom>
          <a:noFill/>
        </p:spPr>
        <p:txBody>
          <a:bodyPr wrap="square" rtlCol="0">
            <a:spAutoFit/>
          </a:bodyPr>
          <a:lstStyle/>
          <a:p>
            <a:r>
              <a:rPr lang="en-GB" sz="1100" dirty="0">
                <a:hlinkClick r:id="rId6"/>
              </a:rPr>
              <a:t>http://startoverhere.com/mentors</a:t>
            </a:r>
            <a:r>
              <a:rPr lang="en-GB" sz="1100" dirty="0" smtClean="0">
                <a:hlinkClick r:id="rId6"/>
              </a:rPr>
              <a:t>/</a:t>
            </a:r>
            <a:r>
              <a:rPr lang="en-GB" sz="1100" dirty="0" smtClean="0"/>
              <a:t> </a:t>
            </a:r>
            <a:endParaRPr lang="en-GB" sz="1100" dirty="0"/>
          </a:p>
        </p:txBody>
      </p:sp>
    </p:spTree>
    <p:extLst>
      <p:ext uri="{BB962C8B-B14F-4D97-AF65-F5344CB8AC3E}">
        <p14:creationId xmlns:p14="http://schemas.microsoft.com/office/powerpoint/2010/main" val="11873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Wu Wei? Tradition, Context and Power</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47417" y="0"/>
            <a:ext cx="1385428" cy="6630988"/>
          </a:xfrm>
          <a:prstGeom prst="rect">
            <a:avLst/>
          </a:prstGeom>
        </p:spPr>
      </p:pic>
      <p:sp>
        <p:nvSpPr>
          <p:cNvPr id="7" name="Content Placeholder 2"/>
          <p:cNvSpPr txBox="1">
            <a:spLocks/>
          </p:cNvSpPr>
          <p:nvPr/>
        </p:nvSpPr>
        <p:spPr>
          <a:xfrm>
            <a:off x="323528" y="1556792"/>
            <a:ext cx="8496944" cy="44644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smtClean="0">
                <a:latin typeface="Calibri" panose="020F0502020204030204" pitchFamily="34" charset="0"/>
              </a:rPr>
              <a:t>A natural context is developed from the students' experiences that is personalised and relevant to them, both in terms of the model (in my case using classical Chinese knowledge to approach contemporary thinking about learning and teaching) of an educator and, more importantly, all this doing by students results in deeper learning.</a:t>
            </a:r>
          </a:p>
          <a:p>
            <a:pPr marL="0" indent="0">
              <a:buNone/>
            </a:pPr>
            <a:endParaRPr lang="en-GB" sz="2400" dirty="0" smtClean="0">
              <a:latin typeface="Calibri" panose="020F0502020204030204" pitchFamily="34" charset="0"/>
            </a:endParaRPr>
          </a:p>
          <a:p>
            <a:pPr marL="0" indent="0">
              <a:buNone/>
            </a:pPr>
            <a:r>
              <a:rPr lang="en-GB" sz="2400" dirty="0" smtClean="0">
                <a:latin typeface="Calibri" panose="020F0502020204030204" pitchFamily="34" charset="0"/>
              </a:rPr>
              <a:t>This is a Chinese, but non-Confucian model, opening possibilities to phenomenologically reframe the classroom for students and staff as a place where focus, discursive power and the production of knowledge are consciously left for the student to take more ownership of.</a:t>
            </a:r>
          </a:p>
          <a:p>
            <a:pPr marL="0" indent="0">
              <a:buNone/>
            </a:pPr>
            <a:endParaRPr lang="en-GB" sz="2400" dirty="0">
              <a:latin typeface="Calibri" panose="020F0502020204030204" pitchFamily="34" charset="0"/>
            </a:endParaRPr>
          </a:p>
        </p:txBody>
      </p:sp>
    </p:spTree>
    <p:extLst>
      <p:ext uri="{BB962C8B-B14F-4D97-AF65-F5344CB8AC3E}">
        <p14:creationId xmlns:p14="http://schemas.microsoft.com/office/powerpoint/2010/main" val="3387688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Wu Wei? Psychology and Flow</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37056" y="6896"/>
            <a:ext cx="1385428" cy="6544944"/>
          </a:xfrm>
          <a:prstGeom prst="rect">
            <a:avLst/>
          </a:prstGeom>
        </p:spPr>
      </p:pic>
      <p:sp>
        <p:nvSpPr>
          <p:cNvPr id="7" name="Content Placeholder 2"/>
          <p:cNvSpPr txBox="1">
            <a:spLocks/>
          </p:cNvSpPr>
          <p:nvPr/>
        </p:nvSpPr>
        <p:spPr>
          <a:xfrm>
            <a:off x="395536" y="1556792"/>
            <a:ext cx="8424936" cy="41042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smtClean="0">
                <a:latin typeface="Calibri" panose="020F0502020204030204" pitchFamily="34" charset="0"/>
              </a:rPr>
              <a:t>The deeper context gives meaning to experience and learning; although, the level of support must be within the ZPD of your students.</a:t>
            </a:r>
          </a:p>
          <a:p>
            <a:pPr marL="0" indent="0">
              <a:buNone/>
            </a:pPr>
            <a:endParaRPr lang="en-GB" sz="2400" dirty="0">
              <a:latin typeface="Calibri" panose="020F0502020204030204" pitchFamily="34" charset="0"/>
            </a:endParaRPr>
          </a:p>
          <a:p>
            <a:pPr marL="0" indent="0">
              <a:buNone/>
            </a:pPr>
            <a:r>
              <a:rPr lang="en-GB" sz="2400" dirty="0">
                <a:latin typeface="Calibri" panose="020F0502020204030204" pitchFamily="34" charset="0"/>
              </a:rPr>
              <a:t>In the context of </a:t>
            </a:r>
            <a:r>
              <a:rPr lang="en-GB" sz="2400" dirty="0"/>
              <a:t>Csíkszentmihályi’s (1996) notion of flow, the interplay between wu wei and </a:t>
            </a:r>
            <a:r>
              <a:rPr lang="en-GB" sz="2400" dirty="0" smtClean="0"/>
              <a:t>ziran </a:t>
            </a:r>
            <a:r>
              <a:rPr lang="en-GB" sz="2400" dirty="0"/>
              <a:t>opens space for the student to flow into, ideally so that they experience flow themselves, which is the Daoist notion of effortless action.</a:t>
            </a:r>
            <a:endParaRPr lang="en-GB" sz="2400" dirty="0">
              <a:latin typeface="Calibri" panose="020F0502020204030204" pitchFamily="34" charset="0"/>
            </a:endParaRPr>
          </a:p>
          <a:p>
            <a:pPr marL="0" indent="0">
              <a:buNone/>
            </a:pPr>
            <a:endParaRPr lang="en-GB" sz="2400" dirty="0" smtClean="0">
              <a:latin typeface="Calibri" panose="020F0502020204030204" pitchFamily="34" charset="0"/>
            </a:endParaRPr>
          </a:p>
          <a:p>
            <a:pPr marL="0" indent="0">
              <a:buNone/>
            </a:pPr>
            <a:endParaRPr lang="en-GB" sz="2400" dirty="0">
              <a:latin typeface="Calibri" panose="020F0502020204030204" pitchFamily="34" charset="0"/>
            </a:endParaRPr>
          </a:p>
        </p:txBody>
      </p:sp>
    </p:spTree>
    <p:extLst>
      <p:ext uri="{BB962C8B-B14F-4D97-AF65-F5344CB8AC3E}">
        <p14:creationId xmlns:p14="http://schemas.microsoft.com/office/powerpoint/2010/main" val="842148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59221"/>
            <a:ext cx="7886700" cy="1325563"/>
          </a:xfrm>
        </p:spPr>
        <p:txBody>
          <a:bodyPr>
            <a:normAutofit fontScale="90000"/>
          </a:bodyPr>
          <a:lstStyle/>
          <a:p>
            <a:r>
              <a:rPr lang="en-US" dirty="0" smtClean="0"/>
              <a:t>Why Wu Wei? Psychology and Flow</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37056" y="6896"/>
            <a:ext cx="1385428" cy="6544944"/>
          </a:xfrm>
          <a:prstGeom prst="rect">
            <a:avLst/>
          </a:prstGeom>
        </p:spPr>
      </p:pic>
      <p:sp>
        <p:nvSpPr>
          <p:cNvPr id="7" name="Content Placeholder 2"/>
          <p:cNvSpPr txBox="1">
            <a:spLocks/>
          </p:cNvSpPr>
          <p:nvPr/>
        </p:nvSpPr>
        <p:spPr>
          <a:xfrm>
            <a:off x="310141" y="4476843"/>
            <a:ext cx="8461987" cy="24028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2400" dirty="0">
              <a:latin typeface="Calibri" panose="020F0502020204030204" pitchFamily="34" charset="0"/>
            </a:endParaRPr>
          </a:p>
          <a:p>
            <a:pPr marL="0" indent="0">
              <a:buNone/>
            </a:pPr>
            <a:r>
              <a:rPr lang="en-GB" sz="2400" dirty="0"/>
              <a:t>According to </a:t>
            </a:r>
            <a:r>
              <a:rPr lang="en-GB" sz="2400" dirty="0" smtClean="0"/>
              <a:t>Csikszentmihalyi (1997) the autotelic person “tends </a:t>
            </a:r>
            <a:r>
              <a:rPr lang="en-GB" sz="2400" dirty="0"/>
              <a:t>to enjoy life” and “do things for their own sake, rather than in order to achieve some later external goal”. </a:t>
            </a:r>
            <a:r>
              <a:rPr lang="en-GB" sz="2400" dirty="0" smtClean="0"/>
              <a:t>Traits of the autotelic include: a </a:t>
            </a:r>
            <a:r>
              <a:rPr lang="en-GB" sz="2400" dirty="0"/>
              <a:t>general curiosity and interest in life, persistence, and low </a:t>
            </a:r>
            <a:r>
              <a:rPr lang="en-GB" sz="2400" dirty="0" smtClean="0"/>
              <a:t>self-centeredness.</a:t>
            </a:r>
            <a:r>
              <a:rPr lang="en-GB" sz="2400" dirty="0"/>
              <a:t> </a:t>
            </a:r>
            <a:endParaRPr lang="en-GB" sz="2400" dirty="0" smtClean="0">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681" y="1340768"/>
            <a:ext cx="4572638" cy="3439005"/>
          </a:xfrm>
          <a:prstGeom prst="rect">
            <a:avLst/>
          </a:prstGeom>
        </p:spPr>
      </p:pic>
      <p:sp>
        <p:nvSpPr>
          <p:cNvPr id="6" name="TextBox 5"/>
          <p:cNvSpPr txBox="1"/>
          <p:nvPr/>
        </p:nvSpPr>
        <p:spPr>
          <a:xfrm>
            <a:off x="7236296" y="1988840"/>
            <a:ext cx="1549219" cy="1785104"/>
          </a:xfrm>
          <a:prstGeom prst="rect">
            <a:avLst/>
          </a:prstGeom>
          <a:noFill/>
        </p:spPr>
        <p:txBody>
          <a:bodyPr wrap="square" rtlCol="0">
            <a:spAutoFit/>
          </a:bodyPr>
          <a:lstStyle/>
          <a:p>
            <a:r>
              <a:rPr lang="en-GB" sz="1100" dirty="0" smtClean="0"/>
              <a:t>Oliveira, R. (n.d.) How to Foster the Flow State [online</a:t>
            </a:r>
            <a:r>
              <a:rPr lang="en-GB" sz="1100" dirty="0"/>
              <a:t>] </a:t>
            </a:r>
            <a:r>
              <a:rPr lang="en-GB" sz="1100" dirty="0" smtClean="0"/>
              <a:t>OptimOZ: Hack Your Life. Available </a:t>
            </a:r>
            <a:r>
              <a:rPr lang="en-GB" sz="1100" dirty="0"/>
              <a:t>at: </a:t>
            </a:r>
            <a:r>
              <a:rPr lang="en-GB" sz="1100" dirty="0">
                <a:hlinkClick r:id="rId5"/>
              </a:rPr>
              <a:t>https://</a:t>
            </a:r>
            <a:r>
              <a:rPr lang="en-GB" sz="1100" dirty="0" smtClean="0">
                <a:hlinkClick r:id="rId5"/>
              </a:rPr>
              <a:t>www.optimoz.com.au/blogs/news/174434951-how-to-foster-the-flow-state</a:t>
            </a:r>
            <a:r>
              <a:rPr lang="en-GB" sz="1100" dirty="0" smtClean="0"/>
              <a:t>. Accessed: 30 November, 2020</a:t>
            </a:r>
            <a:endParaRPr lang="en-GB" sz="1100" dirty="0"/>
          </a:p>
        </p:txBody>
      </p:sp>
    </p:spTree>
    <p:extLst>
      <p:ext uri="{BB962C8B-B14F-4D97-AF65-F5344CB8AC3E}">
        <p14:creationId xmlns:p14="http://schemas.microsoft.com/office/powerpoint/2010/main" val="1597234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64257" y="2086574"/>
            <a:ext cx="3833539" cy="2545396"/>
          </a:xfrm>
          <a:prstGeom prst="rect">
            <a:avLst/>
          </a:prstGeom>
        </p:spPr>
      </p:pic>
      <p:sp>
        <p:nvSpPr>
          <p:cNvPr id="2" name="Title 1"/>
          <p:cNvSpPr>
            <a:spLocks noGrp="1"/>
          </p:cNvSpPr>
          <p:nvPr>
            <p:ph type="title"/>
          </p:nvPr>
        </p:nvSpPr>
        <p:spPr/>
        <p:txBody>
          <a:bodyPr>
            <a:normAutofit fontScale="90000"/>
          </a:bodyPr>
          <a:lstStyle/>
          <a:p>
            <a:r>
              <a:rPr lang="en-US" dirty="0" smtClean="0"/>
              <a:t>Why Wu Wei? Student Accomplishment</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9" name="Content Placeholder 2"/>
          <p:cNvSpPr txBox="1">
            <a:spLocks/>
          </p:cNvSpPr>
          <p:nvPr/>
        </p:nvSpPr>
        <p:spPr>
          <a:xfrm>
            <a:off x="395537" y="1556792"/>
            <a:ext cx="4752528" cy="4921803"/>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smtClean="0"/>
              <a:t>All courses have assessments and results; something is accomplished. This is not what the teacher has accomplished</a:t>
            </a:r>
            <a:r>
              <a:rPr lang="en-GB" sz="2800" dirty="0" smtClean="0"/>
              <a:t>. </a:t>
            </a:r>
          </a:p>
          <a:p>
            <a:pPr marL="0" indent="0">
              <a:buNone/>
            </a:pPr>
            <a:endParaRPr lang="en-GB" sz="2800" dirty="0" smtClean="0"/>
          </a:p>
          <a:p>
            <a:pPr marL="0" indent="0">
              <a:buNone/>
            </a:pPr>
            <a:r>
              <a:rPr lang="en-GB" sz="2400" dirty="0" smtClean="0"/>
              <a:t>Why not highlight the growth and development of students as it relates to the goals and outcomes of learning, in the narrowest and broadest definitions?</a:t>
            </a:r>
          </a:p>
          <a:p>
            <a:pPr marL="0" indent="0">
              <a:buNone/>
            </a:pPr>
            <a:endParaRPr lang="en-GB" sz="2400" dirty="0"/>
          </a:p>
          <a:p>
            <a:pPr marL="0" indent="0">
              <a:buNone/>
            </a:pPr>
            <a:r>
              <a:rPr lang="en-GB" sz="2400" dirty="0"/>
              <a:t>The </a:t>
            </a:r>
            <a:r>
              <a:rPr lang="en-GB" sz="2400" dirty="0" smtClean="0"/>
              <a:t>ruler </a:t>
            </a:r>
            <a:r>
              <a:rPr lang="en-GB" sz="2400" dirty="0"/>
              <a:t>rules weightlessly, he is not a burden to the ruled. When he is “in front” of the people, he does not stand in their way and does not block or obstruct their actions. (Moller, 2006, p. 59</a:t>
            </a:r>
            <a:r>
              <a:rPr lang="en-GB" sz="2400" dirty="0" smtClean="0"/>
              <a:t>)</a:t>
            </a:r>
            <a:endParaRPr lang="en-GB" sz="2400" dirty="0">
              <a:latin typeface="Calibri" panose="020F0502020204030204" pitchFamily="34" charset="0"/>
            </a:endParaRPr>
          </a:p>
        </p:txBody>
      </p:sp>
      <p:sp>
        <p:nvSpPr>
          <p:cNvPr id="10" name="TextBox 9"/>
          <p:cNvSpPr txBox="1"/>
          <p:nvPr/>
        </p:nvSpPr>
        <p:spPr>
          <a:xfrm>
            <a:off x="5508104" y="5191986"/>
            <a:ext cx="3635896" cy="830997"/>
          </a:xfrm>
          <a:prstGeom prst="rect">
            <a:avLst/>
          </a:prstGeom>
          <a:noFill/>
        </p:spPr>
        <p:txBody>
          <a:bodyPr wrap="square" rtlCol="0">
            <a:spAutoFit/>
          </a:bodyPr>
          <a:lstStyle/>
          <a:p>
            <a:r>
              <a:rPr lang="en-US" sz="2400" dirty="0" smtClean="0">
                <a:latin typeface="Calibri" panose="020F0502020204030204" pitchFamily="34" charset="0"/>
              </a:rPr>
              <a:t>We could also call this student self-actualisation.</a:t>
            </a:r>
            <a:endParaRPr lang="en-US" sz="2400" dirty="0">
              <a:latin typeface="Calibri" panose="020F0502020204030204" pitchFamily="34" charset="0"/>
            </a:endParaRPr>
          </a:p>
        </p:txBody>
      </p:sp>
    </p:spTree>
    <p:extLst>
      <p:ext uri="{BB962C8B-B14F-4D97-AF65-F5344CB8AC3E}">
        <p14:creationId xmlns:p14="http://schemas.microsoft.com/office/powerpoint/2010/main" val="119563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64257" y="2086574"/>
            <a:ext cx="3833539" cy="2545396"/>
          </a:xfrm>
          <a:prstGeom prst="rect">
            <a:avLst/>
          </a:prstGeom>
        </p:spPr>
      </p:pic>
      <p:sp>
        <p:nvSpPr>
          <p:cNvPr id="2" name="Title 1"/>
          <p:cNvSpPr>
            <a:spLocks noGrp="1"/>
          </p:cNvSpPr>
          <p:nvPr>
            <p:ph type="title"/>
          </p:nvPr>
        </p:nvSpPr>
        <p:spPr>
          <a:xfrm>
            <a:off x="628650" y="61719"/>
            <a:ext cx="7886700" cy="1325563"/>
          </a:xfrm>
        </p:spPr>
        <p:txBody>
          <a:bodyPr>
            <a:normAutofit fontScale="90000"/>
          </a:bodyPr>
          <a:lstStyle/>
          <a:p>
            <a:r>
              <a:rPr lang="en-US" dirty="0" smtClean="0"/>
              <a:t>Why Wu Wei? Student Peak Performance</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758572" y="53929"/>
            <a:ext cx="1385428" cy="6544944"/>
          </a:xfrm>
          <a:prstGeom prst="rect">
            <a:avLst/>
          </a:prstGeom>
        </p:spPr>
      </p:pic>
      <p:sp>
        <p:nvSpPr>
          <p:cNvPr id="9" name="Content Placeholder 2"/>
          <p:cNvSpPr txBox="1">
            <a:spLocks/>
          </p:cNvSpPr>
          <p:nvPr/>
        </p:nvSpPr>
        <p:spPr>
          <a:xfrm>
            <a:off x="179512" y="1196752"/>
            <a:ext cx="4968553" cy="54906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200" dirty="0" smtClean="0"/>
              <a:t>“But </a:t>
            </a:r>
            <a:r>
              <a:rPr lang="en-GB" sz="2200" dirty="0"/>
              <a:t>we now understand that there’s no such thing as a predefined ability. The brain is adaptable</a:t>
            </a:r>
            <a:r>
              <a:rPr lang="en-GB" sz="2200" dirty="0" smtClean="0"/>
              <a:t>, and </a:t>
            </a:r>
            <a:r>
              <a:rPr lang="en-GB" sz="2200" dirty="0"/>
              <a:t>training can create skills—such as perfect pitch—that did not exist before. This is a </a:t>
            </a:r>
            <a:r>
              <a:rPr lang="en-GB" sz="2200" dirty="0" smtClean="0"/>
              <a:t>game changer</a:t>
            </a:r>
            <a:r>
              <a:rPr lang="en-GB" sz="2200" dirty="0"/>
              <a:t>, because learning now becomes a way of creating abilities rather than of bringing people </a:t>
            </a:r>
            <a:r>
              <a:rPr lang="en-GB" sz="2200" dirty="0" smtClean="0"/>
              <a:t>to the </a:t>
            </a:r>
            <a:r>
              <a:rPr lang="en-GB" sz="2200" dirty="0"/>
              <a:t>point where they can take advantage of their innate ones. In this new world it no longer </a:t>
            </a:r>
            <a:r>
              <a:rPr lang="en-GB" sz="2200" dirty="0" smtClean="0"/>
              <a:t>makes sense </a:t>
            </a:r>
            <a:r>
              <a:rPr lang="en-GB" sz="2200" dirty="0"/>
              <a:t>to think of people as born with fixed reserves of potential; instead, potential is an </a:t>
            </a:r>
            <a:r>
              <a:rPr lang="en-GB" sz="2200" dirty="0" smtClean="0"/>
              <a:t>expandable vessel</a:t>
            </a:r>
            <a:r>
              <a:rPr lang="en-GB" sz="2200" dirty="0"/>
              <a:t>, shaped by the various things we do throughout our lives. Learning isn’t a way of </a:t>
            </a:r>
            <a:r>
              <a:rPr lang="en-GB" sz="2200" dirty="0" smtClean="0"/>
              <a:t>reaching one’s </a:t>
            </a:r>
            <a:r>
              <a:rPr lang="en-GB" sz="2200" dirty="0"/>
              <a:t>potential but rather a way of developing it. We can create our own potential</a:t>
            </a:r>
            <a:r>
              <a:rPr lang="en-GB" sz="2200" dirty="0" smtClean="0"/>
              <a:t>.” (Ericson &amp; Pool, 2016. p.12)</a:t>
            </a:r>
            <a:endParaRPr lang="en-GB" sz="2200" dirty="0"/>
          </a:p>
        </p:txBody>
      </p:sp>
      <p:sp>
        <p:nvSpPr>
          <p:cNvPr id="10" name="TextBox 9"/>
          <p:cNvSpPr txBox="1"/>
          <p:nvPr/>
        </p:nvSpPr>
        <p:spPr>
          <a:xfrm>
            <a:off x="5363078" y="5191486"/>
            <a:ext cx="3635896" cy="830997"/>
          </a:xfrm>
          <a:prstGeom prst="rect">
            <a:avLst/>
          </a:prstGeom>
          <a:noFill/>
        </p:spPr>
        <p:txBody>
          <a:bodyPr wrap="square" rtlCol="0">
            <a:spAutoFit/>
          </a:bodyPr>
          <a:lstStyle/>
          <a:p>
            <a:r>
              <a:rPr lang="en-US" sz="2400" dirty="0" smtClean="0">
                <a:latin typeface="Calibri" panose="020F0502020204030204" pitchFamily="34" charset="0"/>
              </a:rPr>
              <a:t>We could also call this life-long learning for expertise.</a:t>
            </a:r>
            <a:endParaRPr lang="en-US" sz="2400" dirty="0">
              <a:latin typeface="Calibri" panose="020F0502020204030204" pitchFamily="34" charset="0"/>
            </a:endParaRPr>
          </a:p>
        </p:txBody>
      </p:sp>
    </p:spTree>
    <p:extLst>
      <p:ext uri="{BB962C8B-B14F-4D97-AF65-F5344CB8AC3E}">
        <p14:creationId xmlns:p14="http://schemas.microsoft.com/office/powerpoint/2010/main" val="197252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738" y="110902"/>
            <a:ext cx="6486525" cy="6514486"/>
          </a:xfrm>
          <a:prstGeom prst="rect">
            <a:avLst/>
          </a:prstGeom>
        </p:spPr>
      </p:pic>
      <p:sp>
        <p:nvSpPr>
          <p:cNvPr id="5" name="Oval 4"/>
          <p:cNvSpPr/>
          <p:nvPr/>
        </p:nvSpPr>
        <p:spPr bwMode="auto">
          <a:xfrm>
            <a:off x="6551656" y="4032498"/>
            <a:ext cx="162018" cy="216024"/>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Arial" charset="0"/>
              <a:ea typeface="ＭＳ Ｐゴシック" pitchFamily="34" charset="-128"/>
            </a:endParaRPr>
          </a:p>
        </p:txBody>
      </p:sp>
      <p:pic>
        <p:nvPicPr>
          <p:cNvPr id="6" name="Picture 5"/>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8010187" y="40216"/>
            <a:ext cx="1133813" cy="6741368"/>
          </a:xfrm>
          <a:prstGeom prst="rect">
            <a:avLst/>
          </a:prstGeom>
        </p:spPr>
      </p:pic>
      <p:sp>
        <p:nvSpPr>
          <p:cNvPr id="7" name="Rectangle 6"/>
          <p:cNvSpPr/>
          <p:nvPr/>
        </p:nvSpPr>
        <p:spPr>
          <a:xfrm rot="10800000">
            <a:off x="0" y="6696075"/>
            <a:ext cx="9144000" cy="166071"/>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2" name="TextBox 1"/>
          <p:cNvSpPr txBox="1"/>
          <p:nvPr/>
        </p:nvSpPr>
        <p:spPr>
          <a:xfrm>
            <a:off x="4932040" y="6093296"/>
            <a:ext cx="3960440" cy="261610"/>
          </a:xfrm>
          <a:prstGeom prst="rect">
            <a:avLst/>
          </a:prstGeom>
          <a:noFill/>
        </p:spPr>
        <p:txBody>
          <a:bodyPr wrap="square" rtlCol="0">
            <a:spAutoFit/>
          </a:bodyPr>
          <a:lstStyle/>
          <a:p>
            <a:r>
              <a:rPr lang="en-GB" sz="1100" dirty="0">
                <a:hlinkClick r:id="rId5"/>
              </a:rPr>
              <a:t>http://</a:t>
            </a:r>
            <a:r>
              <a:rPr lang="en-GB" sz="1100" dirty="0" smtClean="0">
                <a:hlinkClick r:id="rId5"/>
              </a:rPr>
              <a:t>www.ezilon.com/maps/asia/china-physical-maps.html</a:t>
            </a:r>
            <a:r>
              <a:rPr lang="en-GB" sz="1100" dirty="0" smtClean="0"/>
              <a:t> </a:t>
            </a:r>
            <a:endParaRPr lang="en-GB" sz="1100" dirty="0"/>
          </a:p>
        </p:txBody>
      </p:sp>
    </p:spTree>
    <p:extLst>
      <p:ext uri="{BB962C8B-B14F-4D97-AF65-F5344CB8AC3E}">
        <p14:creationId xmlns:p14="http://schemas.microsoft.com/office/powerpoint/2010/main" val="3833617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052" y="2183904"/>
            <a:ext cx="4319587" cy="2519362"/>
          </a:xfrm>
          <a:prstGeom prst="rect">
            <a:avLst/>
          </a:prstGeom>
          <a:ln w="3175">
            <a:solidFill>
              <a:schemeClr val="tx1"/>
            </a:solidFill>
          </a:ln>
        </p:spPr>
      </p:pic>
      <p:sp>
        <p:nvSpPr>
          <p:cNvPr id="2" name="Title 1"/>
          <p:cNvSpPr>
            <a:spLocks noGrp="1"/>
          </p:cNvSpPr>
          <p:nvPr>
            <p:ph type="title"/>
          </p:nvPr>
        </p:nvSpPr>
        <p:spPr>
          <a:xfrm>
            <a:off x="655928" y="76149"/>
            <a:ext cx="7886700" cy="976588"/>
          </a:xfrm>
        </p:spPr>
        <p:txBody>
          <a:bodyPr/>
          <a:lstStyle/>
          <a:p>
            <a:r>
              <a:rPr lang="en-US" dirty="0" smtClean="0"/>
              <a:t>Why Wu Wei? Spontaneity </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537141" y="109303"/>
            <a:ext cx="1385428" cy="6544944"/>
          </a:xfrm>
          <a:prstGeom prst="rect">
            <a:avLst/>
          </a:prstGeom>
        </p:spPr>
      </p:pic>
      <p:sp>
        <p:nvSpPr>
          <p:cNvPr id="8" name="Content Placeholder 2"/>
          <p:cNvSpPr>
            <a:spLocks noGrp="1"/>
          </p:cNvSpPr>
          <p:nvPr>
            <p:ph idx="1"/>
          </p:nvPr>
        </p:nvSpPr>
        <p:spPr>
          <a:xfrm>
            <a:off x="179512" y="908720"/>
            <a:ext cx="4609540" cy="5859245"/>
          </a:xfrm>
        </p:spPr>
        <p:txBody>
          <a:bodyPr>
            <a:normAutofit fontScale="92500" lnSpcReduction="10000"/>
          </a:bodyPr>
          <a:lstStyle/>
          <a:p>
            <a:pPr marL="0" indent="0">
              <a:buNone/>
            </a:pPr>
            <a:r>
              <a:rPr lang="en-GB" sz="2400" dirty="0" smtClean="0">
                <a:latin typeface="Calibri" panose="020F0502020204030204" pitchFamily="34" charset="0"/>
              </a:rPr>
              <a:t>Students </a:t>
            </a:r>
            <a:r>
              <a:rPr lang="en-GB" sz="2400" dirty="0">
                <a:latin typeface="Calibri" panose="020F0502020204030204" pitchFamily="34" charset="0"/>
              </a:rPr>
              <a:t>are free of </a:t>
            </a:r>
            <a:r>
              <a:rPr lang="en-GB" sz="2400" dirty="0" smtClean="0">
                <a:latin typeface="Calibri" panose="020F0502020204030204" pitchFamily="34" charset="0"/>
              </a:rPr>
              <a:t>overmuch </a:t>
            </a:r>
            <a:r>
              <a:rPr lang="en-GB" sz="2400" dirty="0">
                <a:latin typeface="Calibri" panose="020F0502020204030204" pitchFamily="34" charset="0"/>
              </a:rPr>
              <a:t>control. </a:t>
            </a:r>
            <a:r>
              <a:rPr lang="en-GB" sz="2400" dirty="0" smtClean="0">
                <a:latin typeface="Calibri" panose="020F0502020204030204" pitchFamily="34" charset="0"/>
              </a:rPr>
              <a:t>They </a:t>
            </a:r>
            <a:r>
              <a:rPr lang="en-GB" sz="2400" dirty="0">
                <a:latin typeface="Calibri" panose="020F0502020204030204" pitchFamily="34" charset="0"/>
              </a:rPr>
              <a:t>must use all their </a:t>
            </a:r>
            <a:r>
              <a:rPr lang="en-GB" sz="2400" dirty="0" smtClean="0">
                <a:latin typeface="Calibri" panose="020F0502020204030204" pitchFamily="34" charset="0"/>
              </a:rPr>
              <a:t>resources rather </a:t>
            </a:r>
            <a:r>
              <a:rPr lang="en-GB" sz="2400" dirty="0">
                <a:latin typeface="Calibri" panose="020F0502020204030204" pitchFamily="34" charset="0"/>
              </a:rPr>
              <a:t>than just practising </a:t>
            </a:r>
            <a:r>
              <a:rPr lang="en-GB" sz="2400" dirty="0" smtClean="0">
                <a:latin typeface="Calibri" panose="020F0502020204030204" pitchFamily="34" charset="0"/>
              </a:rPr>
              <a:t>a pre-selected item or following the path – navigating the obstacles – the teacher has created for them.</a:t>
            </a:r>
            <a:endParaRPr lang="en-GB" sz="2400" dirty="0">
              <a:latin typeface="Calibri" panose="020F0502020204030204" pitchFamily="34" charset="0"/>
            </a:endParaRPr>
          </a:p>
          <a:p>
            <a:pPr marL="0" indent="0">
              <a:buNone/>
            </a:pPr>
            <a:r>
              <a:rPr lang="en-GB" sz="2400" dirty="0" smtClean="0">
                <a:latin typeface="Calibri" panose="020F0502020204030204" pitchFamily="34" charset="0"/>
              </a:rPr>
              <a:t>This is a more spontaneous use of thought </a:t>
            </a:r>
            <a:r>
              <a:rPr lang="en-GB" sz="2400" dirty="0">
                <a:latin typeface="Calibri" panose="020F0502020204030204" pitchFamily="34" charset="0"/>
              </a:rPr>
              <a:t>and language </a:t>
            </a:r>
            <a:r>
              <a:rPr lang="en-GB" sz="2400" dirty="0" smtClean="0">
                <a:latin typeface="Calibri" panose="020F0502020204030204" pitchFamily="34" charset="0"/>
              </a:rPr>
              <a:t>which forces students to use their intellectual resources to make meaning by </a:t>
            </a:r>
            <a:r>
              <a:rPr lang="en-GB" sz="2400" i="1" dirty="0" smtClean="0">
                <a:latin typeface="Calibri" panose="020F0502020204030204" pitchFamily="34" charset="0"/>
              </a:rPr>
              <a:t>doing</a:t>
            </a:r>
            <a:r>
              <a:rPr lang="en-GB" sz="2400" dirty="0">
                <a:latin typeface="Calibri" panose="020F0502020204030204" pitchFamily="34" charset="0"/>
              </a:rPr>
              <a:t> </a:t>
            </a:r>
            <a:r>
              <a:rPr lang="en-GB" sz="2400" dirty="0" smtClean="0">
                <a:latin typeface="Calibri" panose="020F0502020204030204" pitchFamily="34" charset="0"/>
              </a:rPr>
              <a:t>something that they have </a:t>
            </a:r>
            <a:r>
              <a:rPr lang="en-GB" sz="2400" i="1" dirty="0" smtClean="0">
                <a:latin typeface="Calibri" panose="020F0502020204030204" pitchFamily="34" charset="0"/>
              </a:rPr>
              <a:t>ownership</a:t>
            </a:r>
            <a:r>
              <a:rPr lang="en-GB" sz="2400" dirty="0" smtClean="0">
                <a:latin typeface="Calibri" panose="020F0502020204030204" pitchFamily="34" charset="0"/>
              </a:rPr>
              <a:t> of.</a:t>
            </a:r>
          </a:p>
          <a:p>
            <a:pPr marL="0" indent="0">
              <a:buNone/>
            </a:pPr>
            <a:r>
              <a:rPr lang="en-GB" sz="2400" dirty="0"/>
              <a:t>An aspect of the non-action of the ruler is his “hiddenness</a:t>
            </a:r>
            <a:r>
              <a:rPr lang="en-GB" sz="2400" dirty="0" smtClean="0"/>
              <a:t>.” He </a:t>
            </a:r>
            <a:r>
              <a:rPr lang="en-GB" sz="2400" dirty="0"/>
              <a:t>is as invisible as the root of a plant. Just as the root is always below </a:t>
            </a:r>
            <a:r>
              <a:rPr lang="en-GB" sz="2400" dirty="0" smtClean="0"/>
              <a:t>the plant</a:t>
            </a:r>
            <a:r>
              <a:rPr lang="en-GB" sz="2400" dirty="0"/>
              <a:t>, he stays “under the surface” of the people</a:t>
            </a:r>
            <a:r>
              <a:rPr lang="en-GB" sz="2400" dirty="0" smtClean="0"/>
              <a:t>. (Moeller, 2006, p.61)</a:t>
            </a:r>
            <a:endParaRPr lang="en-GB" sz="2400" dirty="0">
              <a:latin typeface="Calibri" panose="020F0502020204030204" pitchFamily="34" charset="0"/>
            </a:endParaRPr>
          </a:p>
        </p:txBody>
      </p:sp>
      <p:sp>
        <p:nvSpPr>
          <p:cNvPr id="6" name="TextBox 5"/>
          <p:cNvSpPr txBox="1"/>
          <p:nvPr/>
        </p:nvSpPr>
        <p:spPr>
          <a:xfrm>
            <a:off x="5508104" y="5085183"/>
            <a:ext cx="3240360" cy="1200329"/>
          </a:xfrm>
          <a:prstGeom prst="rect">
            <a:avLst/>
          </a:prstGeom>
          <a:noFill/>
        </p:spPr>
        <p:txBody>
          <a:bodyPr wrap="square" rtlCol="0">
            <a:spAutoFit/>
          </a:bodyPr>
          <a:lstStyle/>
          <a:p>
            <a:r>
              <a:rPr lang="en-GB" sz="2400" dirty="0" smtClean="0"/>
              <a:t>This is the ‘root’ of entrepreneurialism/</a:t>
            </a:r>
          </a:p>
          <a:p>
            <a:r>
              <a:rPr lang="en-GB" sz="2400" dirty="0" smtClean="0"/>
              <a:t>career-readiness. </a:t>
            </a:r>
            <a:endParaRPr lang="en-GB" sz="2400" dirty="0"/>
          </a:p>
        </p:txBody>
      </p:sp>
    </p:spTree>
    <p:extLst>
      <p:ext uri="{BB962C8B-B14F-4D97-AF65-F5344CB8AC3E}">
        <p14:creationId xmlns:p14="http://schemas.microsoft.com/office/powerpoint/2010/main" val="20218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348880"/>
            <a:ext cx="4116782" cy="2124431"/>
          </a:xfrm>
          <a:prstGeom prst="rect">
            <a:avLst/>
          </a:prstGeom>
          <a:ln w="22225" cmpd="sng">
            <a:solidFill>
              <a:schemeClr val="tx1">
                <a:alpha val="0"/>
              </a:schemeClr>
            </a:solidFill>
          </a:ln>
        </p:spPr>
      </p:pic>
      <p:sp>
        <p:nvSpPr>
          <p:cNvPr id="2" name="Title 1"/>
          <p:cNvSpPr>
            <a:spLocks noGrp="1"/>
          </p:cNvSpPr>
          <p:nvPr>
            <p:ph type="title"/>
          </p:nvPr>
        </p:nvSpPr>
        <p:spPr>
          <a:xfrm>
            <a:off x="471884" y="116633"/>
            <a:ext cx="7886700" cy="1008112"/>
          </a:xfrm>
        </p:spPr>
        <p:txBody>
          <a:bodyPr/>
          <a:lstStyle/>
          <a:p>
            <a:r>
              <a:rPr lang="en-US" dirty="0" smtClean="0"/>
              <a:t>Why Wu Wei? Authenticity  </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758572" y="0"/>
            <a:ext cx="1385428" cy="6713635"/>
          </a:xfrm>
          <a:prstGeom prst="rect">
            <a:avLst/>
          </a:prstGeom>
        </p:spPr>
      </p:pic>
      <p:sp>
        <p:nvSpPr>
          <p:cNvPr id="8" name="Content Placeholder 2"/>
          <p:cNvSpPr>
            <a:spLocks noGrp="1"/>
          </p:cNvSpPr>
          <p:nvPr>
            <p:ph idx="1"/>
          </p:nvPr>
        </p:nvSpPr>
        <p:spPr>
          <a:xfrm>
            <a:off x="386958" y="1052736"/>
            <a:ext cx="8445840" cy="5472608"/>
          </a:xfrm>
        </p:spPr>
        <p:txBody>
          <a:bodyPr>
            <a:normAutofit lnSpcReduction="10000"/>
          </a:bodyPr>
          <a:lstStyle/>
          <a:p>
            <a:pPr marL="0" indent="0">
              <a:buNone/>
            </a:pPr>
            <a:r>
              <a:rPr lang="en-GB" sz="2600" dirty="0" smtClean="0">
                <a:latin typeface="Calibri" panose="020F0502020204030204" pitchFamily="34" charset="0"/>
              </a:rPr>
              <a:t>Authenticity is used differently by different writers; however, teacher inaction resulting in an authentic learning activity generally does three things:</a:t>
            </a:r>
          </a:p>
          <a:p>
            <a:pPr marL="0" indent="0">
              <a:buNone/>
            </a:pPr>
            <a:endParaRPr lang="en-US" sz="2400" dirty="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GB" sz="2400" dirty="0" smtClean="0">
              <a:latin typeface="Calibri" panose="020F0502020204030204" pitchFamily="34" charset="0"/>
            </a:endParaRPr>
          </a:p>
          <a:p>
            <a:pPr marL="514350" indent="-514350">
              <a:buFont typeface="+mj-lt"/>
              <a:buAutoNum type="arabicPeriod"/>
            </a:pPr>
            <a:r>
              <a:rPr lang="en-GB" sz="2400" dirty="0">
                <a:latin typeface="Calibri" panose="020F0502020204030204" pitchFamily="34" charset="0"/>
              </a:rPr>
              <a:t>R</a:t>
            </a:r>
            <a:r>
              <a:rPr lang="en-GB" sz="2400" dirty="0" smtClean="0">
                <a:latin typeface="Calibri" panose="020F0502020204030204" pitchFamily="34" charset="0"/>
              </a:rPr>
              <a:t>elates directly to the world as the students are figuring things out (knowledge and how to acquire it);</a:t>
            </a:r>
          </a:p>
          <a:p>
            <a:pPr marL="514350" indent="-514350">
              <a:buFont typeface="+mj-lt"/>
              <a:buAutoNum type="arabicPeriod"/>
            </a:pPr>
            <a:r>
              <a:rPr lang="en-GB" sz="2400" dirty="0" smtClean="0">
                <a:latin typeface="Calibri" panose="020F0502020204030204" pitchFamily="34" charset="0"/>
              </a:rPr>
              <a:t>Forces students to be communicative and create language/thought/solutions;</a:t>
            </a:r>
            <a:endParaRPr lang="en-GB" sz="2400" dirty="0">
              <a:latin typeface="Calibri" panose="020F0502020204030204" pitchFamily="34" charset="0"/>
            </a:endParaRPr>
          </a:p>
          <a:p>
            <a:pPr marL="514350" indent="-514350">
              <a:buFont typeface="+mj-lt"/>
              <a:buAutoNum type="arabicPeriod"/>
            </a:pPr>
            <a:r>
              <a:rPr lang="en-GB" sz="2400" dirty="0" smtClean="0">
                <a:latin typeface="Calibri" panose="020F0502020204030204" pitchFamily="34" charset="0"/>
              </a:rPr>
              <a:t>Has meaning and objectives that are partnership-driven</a:t>
            </a:r>
            <a:r>
              <a:rPr lang="en-GB" sz="2400" dirty="0" smtClean="0"/>
              <a:t>.</a:t>
            </a:r>
          </a:p>
        </p:txBody>
      </p:sp>
    </p:spTree>
    <p:extLst>
      <p:ext uri="{BB962C8B-B14F-4D97-AF65-F5344CB8AC3E}">
        <p14:creationId xmlns:p14="http://schemas.microsoft.com/office/powerpoint/2010/main" val="24265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Wu Wei? Academic identity</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9" name="Content Placeholder 2"/>
          <p:cNvSpPr txBox="1">
            <a:spLocks/>
          </p:cNvSpPr>
          <p:nvPr/>
        </p:nvSpPr>
        <p:spPr>
          <a:xfrm>
            <a:off x="265366" y="1484784"/>
            <a:ext cx="4543685" cy="492180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smtClean="0"/>
              <a:t>As the ziran of students flows into the phenomenal space of learning and teaching, they are increasingly driving the conversation in the classroom and creating knowledge, or participating in academic discourse at the appropriate level. </a:t>
            </a:r>
            <a:endParaRPr lang="en-GB" sz="2800" dirty="0" smtClean="0"/>
          </a:p>
          <a:p>
            <a:pPr marL="0" indent="0">
              <a:buNone/>
            </a:pPr>
            <a:endParaRPr lang="en-GB" sz="2800" dirty="0" smtClean="0"/>
          </a:p>
          <a:p>
            <a:pPr marL="0" indent="0">
              <a:buNone/>
            </a:pPr>
            <a:r>
              <a:rPr lang="en-GB" sz="2400" dirty="0" smtClean="0"/>
              <a:t>Conceived of as such, this makes the vision of academic identity, practice, convention and integrity a natural part of learning.</a:t>
            </a:r>
            <a:endParaRPr lang="en-GB"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222412"/>
            <a:ext cx="4245626" cy="23896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3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flipH="1">
            <a:off x="4644008" y="1844824"/>
            <a:ext cx="4286796" cy="2212869"/>
          </a:xfrm>
          <a:prstGeom prst="rect">
            <a:avLst/>
          </a:prstGeom>
        </p:spPr>
      </p:pic>
      <p:sp>
        <p:nvSpPr>
          <p:cNvPr id="2" name="Title 1"/>
          <p:cNvSpPr>
            <a:spLocks noGrp="1"/>
          </p:cNvSpPr>
          <p:nvPr>
            <p:ph type="title"/>
          </p:nvPr>
        </p:nvSpPr>
        <p:spPr>
          <a:xfrm>
            <a:off x="653524" y="61514"/>
            <a:ext cx="7886700" cy="1325563"/>
          </a:xfrm>
        </p:spPr>
        <p:txBody>
          <a:bodyPr/>
          <a:lstStyle/>
          <a:p>
            <a:r>
              <a:rPr lang="en-US" dirty="0" smtClean="0"/>
              <a:t>Why Wu Wei? Relevant models</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2" name="Content Placeholder 2"/>
          <p:cNvSpPr>
            <a:spLocks noGrp="1"/>
          </p:cNvSpPr>
          <p:nvPr>
            <p:ph idx="1"/>
          </p:nvPr>
        </p:nvSpPr>
        <p:spPr>
          <a:xfrm>
            <a:off x="251520" y="1097889"/>
            <a:ext cx="8687466" cy="5468544"/>
          </a:xfrm>
        </p:spPr>
        <p:txBody>
          <a:bodyPr>
            <a:normAutofit/>
          </a:bodyPr>
          <a:lstStyle/>
          <a:p>
            <a:pPr marL="0" indent="0">
              <a:buNone/>
            </a:pPr>
            <a:r>
              <a:rPr lang="en-GB" sz="2400" dirty="0" smtClean="0">
                <a:latin typeface="Calibri" panose="020F0502020204030204" pitchFamily="34" charset="0"/>
              </a:rPr>
              <a:t>Obviously, a model based on Laozi is culturally relevant to our students at XJTLU. What about other models? </a:t>
            </a:r>
          </a:p>
          <a:p>
            <a:pPr marL="0" indent="0">
              <a:buNone/>
            </a:pPr>
            <a:endParaRPr lang="en-US" sz="2400" dirty="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a:p>
            <a:pPr marL="0" indent="0">
              <a:buNone/>
            </a:pPr>
            <a:endParaRPr lang="en-GB" sz="2400" dirty="0" smtClean="0">
              <a:latin typeface="Calibri" panose="020F0502020204030204" pitchFamily="34" charset="0"/>
            </a:endParaRPr>
          </a:p>
          <a:p>
            <a:pPr marL="514350" indent="-514350">
              <a:buAutoNum type="arabicPeriod"/>
            </a:pPr>
            <a:r>
              <a:rPr lang="en-GB" sz="2400" dirty="0" smtClean="0">
                <a:latin typeface="Calibri" panose="020F0502020204030204" pitchFamily="34" charset="0"/>
              </a:rPr>
              <a:t>What ‘model’ of education to they generally expect?</a:t>
            </a:r>
          </a:p>
          <a:p>
            <a:pPr marL="514350" indent="-514350">
              <a:buAutoNum type="arabicPeriod"/>
            </a:pPr>
            <a:r>
              <a:rPr lang="en-GB" sz="2400" dirty="0" smtClean="0">
                <a:latin typeface="Calibri" panose="020F0502020204030204" pitchFamily="34" charset="0"/>
              </a:rPr>
              <a:t>What learning behaviours does this imply?</a:t>
            </a:r>
          </a:p>
          <a:p>
            <a:pPr marL="514350" indent="-514350">
              <a:buAutoNum type="arabicPeriod"/>
            </a:pPr>
            <a:r>
              <a:rPr lang="en-GB" sz="2400" dirty="0" smtClean="0">
                <a:latin typeface="Calibri" panose="020F0502020204030204" pitchFamily="34" charset="0"/>
              </a:rPr>
              <a:t>What learning behaviours would you like your students to have?</a:t>
            </a:r>
          </a:p>
          <a:p>
            <a:pPr marL="514350" indent="-514350">
              <a:buAutoNum type="arabicPeriod"/>
            </a:pPr>
            <a:r>
              <a:rPr lang="en-GB" sz="2400" dirty="0" smtClean="0">
                <a:latin typeface="Calibri" panose="020F0502020204030204" pitchFamily="34" charset="0"/>
              </a:rPr>
              <a:t>What new or alternate models can you think of to engender those learning behaviours?  </a:t>
            </a:r>
          </a:p>
          <a:p>
            <a:pPr marL="514350" indent="-514350">
              <a:buAutoNum type="arabicPeriod"/>
            </a:pPr>
            <a:endParaRPr lang="en-GB" sz="2800" dirty="0" smtClean="0"/>
          </a:p>
        </p:txBody>
      </p:sp>
      <p:pic>
        <p:nvPicPr>
          <p:cNvPr id="5" name="Picture 4"/>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Tree>
    <p:extLst>
      <p:ext uri="{BB962C8B-B14F-4D97-AF65-F5344CB8AC3E}">
        <p14:creationId xmlns:p14="http://schemas.microsoft.com/office/powerpoint/2010/main" val="28051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Daodejing Ch. 49</a:t>
            </a:r>
            <a:endParaRPr lang="en-GB" dirty="0"/>
          </a:p>
        </p:txBody>
      </p:sp>
      <p:sp>
        <p:nvSpPr>
          <p:cNvPr id="3" name="Content Placeholder 2"/>
          <p:cNvSpPr>
            <a:spLocks noGrp="1"/>
          </p:cNvSpPr>
          <p:nvPr>
            <p:ph idx="1"/>
          </p:nvPr>
        </p:nvSpPr>
        <p:spPr>
          <a:xfrm>
            <a:off x="323528" y="1600200"/>
            <a:ext cx="8363272" cy="4525963"/>
          </a:xfrm>
        </p:spPr>
        <p:txBody>
          <a:bodyPr>
            <a:normAutofit fontScale="85000" lnSpcReduction="10000"/>
          </a:bodyPr>
          <a:lstStyle/>
          <a:p>
            <a:pPr marL="0" indent="0">
              <a:buNone/>
            </a:pPr>
            <a:r>
              <a:rPr lang="en-GB" dirty="0" smtClean="0"/>
              <a:t>圣人在天下		The </a:t>
            </a:r>
            <a:r>
              <a:rPr lang="en-GB" dirty="0"/>
              <a:t>sage rules this world</a:t>
            </a:r>
          </a:p>
          <a:p>
            <a:pPr marL="0" indent="0">
              <a:buNone/>
            </a:pPr>
            <a:r>
              <a:rPr lang="en-GB" dirty="0" smtClean="0"/>
              <a:t>歙歙焉		Inhaling </a:t>
            </a:r>
            <a:r>
              <a:rPr lang="en-GB" dirty="0"/>
              <a:t>every breath with caution.</a:t>
            </a:r>
          </a:p>
          <a:p>
            <a:pPr marL="0" indent="0">
              <a:buNone/>
            </a:pPr>
            <a:r>
              <a:rPr lang="zh-CN" altLang="en-US" dirty="0"/>
              <a:t>为天下浑其</a:t>
            </a:r>
            <a:r>
              <a:rPr lang="zh-CN" altLang="en-US" dirty="0" smtClean="0"/>
              <a:t>心</a:t>
            </a:r>
            <a:r>
              <a:rPr lang="en-GB" altLang="zh-CN" dirty="0" smtClean="0"/>
              <a:t>	</a:t>
            </a:r>
            <a:r>
              <a:rPr lang="en-GB" dirty="0" smtClean="0"/>
              <a:t>He </a:t>
            </a:r>
            <a:r>
              <a:rPr lang="en-GB" dirty="0"/>
              <a:t>tries to blur the mind of the world.</a:t>
            </a:r>
          </a:p>
          <a:p>
            <a:pPr marL="0" indent="0">
              <a:buNone/>
            </a:pPr>
            <a:r>
              <a:rPr lang="en-GB" dirty="0" smtClean="0"/>
              <a:t>百姓皆注其耳目	People </a:t>
            </a:r>
            <a:r>
              <a:rPr lang="en-GB" dirty="0"/>
              <a:t>all focus on their ears and eyes;</a:t>
            </a:r>
          </a:p>
          <a:p>
            <a:pPr marL="0" indent="0">
              <a:buNone/>
            </a:pPr>
            <a:r>
              <a:rPr lang="en-GB" dirty="0" smtClean="0"/>
              <a:t>圣人皆孩之		The </a:t>
            </a:r>
            <a:r>
              <a:rPr lang="en-GB" dirty="0"/>
              <a:t>sage treats them all as children</a:t>
            </a:r>
            <a:r>
              <a:rPr lang="en-GB" dirty="0" smtClean="0"/>
              <a:t>.</a:t>
            </a:r>
          </a:p>
          <a:p>
            <a:pPr marL="0" indent="0">
              <a:buNone/>
            </a:pPr>
            <a:endParaRPr lang="en-GB" dirty="0"/>
          </a:p>
          <a:p>
            <a:pPr marL="0" indent="0">
              <a:buNone/>
            </a:pPr>
            <a:r>
              <a:rPr lang="en-GB" dirty="0" smtClean="0"/>
              <a:t>					(Trans. Wu, 2016, p. 107)</a:t>
            </a:r>
            <a:endParaRPr lang="en-GB" dirty="0"/>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6" name="Rectangle 5"/>
          <p:cNvSpPr/>
          <p:nvPr/>
        </p:nvSpPr>
        <p:spPr>
          <a:xfrm rot="10800000">
            <a:off x="152401" y="68398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294592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Daodejing Ch. 51</a:t>
            </a:r>
            <a:endParaRPr lang="en-GB" dirty="0"/>
          </a:p>
        </p:txBody>
      </p:sp>
      <p:sp>
        <p:nvSpPr>
          <p:cNvPr id="3" name="Content Placeholder 2"/>
          <p:cNvSpPr>
            <a:spLocks noGrp="1"/>
          </p:cNvSpPr>
          <p:nvPr>
            <p:ph idx="1"/>
          </p:nvPr>
        </p:nvSpPr>
        <p:spPr>
          <a:xfrm>
            <a:off x="323528" y="1556792"/>
            <a:ext cx="8568952" cy="4620171"/>
          </a:xfrm>
        </p:spPr>
        <p:txBody>
          <a:bodyPr>
            <a:normAutofit/>
          </a:bodyPr>
          <a:lstStyle/>
          <a:p>
            <a:pPr marL="0" indent="0">
              <a:buNone/>
            </a:pPr>
            <a:r>
              <a:rPr lang="en-GB" sz="2700" dirty="0" smtClean="0"/>
              <a:t>生而不有  	Birthing </a:t>
            </a:r>
            <a:r>
              <a:rPr lang="en-GB" sz="2700" dirty="0"/>
              <a:t>but not possessing,</a:t>
            </a:r>
          </a:p>
          <a:p>
            <a:pPr marL="0" indent="0">
              <a:buNone/>
            </a:pPr>
            <a:r>
              <a:rPr lang="zh-CN" altLang="en-US" sz="2700" dirty="0"/>
              <a:t>为而不</a:t>
            </a:r>
            <a:r>
              <a:rPr lang="zh-CN" altLang="en-US" sz="2700" dirty="0" smtClean="0"/>
              <a:t>恃</a:t>
            </a:r>
            <a:r>
              <a:rPr lang="en-GB" altLang="zh-CN" sz="2700" dirty="0" smtClean="0"/>
              <a:t>	</a:t>
            </a:r>
            <a:r>
              <a:rPr lang="en-GB" sz="2700" dirty="0" smtClean="0"/>
              <a:t>Getting </a:t>
            </a:r>
            <a:r>
              <a:rPr lang="en-GB" sz="2700" dirty="0"/>
              <a:t>things done but not taking advantage,</a:t>
            </a:r>
          </a:p>
          <a:p>
            <a:pPr marL="0" indent="0">
              <a:buNone/>
            </a:pPr>
            <a:r>
              <a:rPr lang="zh-CN" altLang="en-US" sz="2700" dirty="0" smtClean="0"/>
              <a:t>长</a:t>
            </a:r>
            <a:r>
              <a:rPr lang="zh-CN" altLang="en-US" sz="2700" dirty="0"/>
              <a:t>而不</a:t>
            </a:r>
            <a:r>
              <a:rPr lang="zh-CN" altLang="en-US" sz="2700" dirty="0" smtClean="0"/>
              <a:t>宰</a:t>
            </a:r>
            <a:r>
              <a:rPr lang="en-GB" altLang="zh-CN" sz="2700" dirty="0" smtClean="0"/>
              <a:t>	</a:t>
            </a:r>
            <a:r>
              <a:rPr lang="en-GB" sz="2700" dirty="0" smtClean="0"/>
              <a:t>Leading </a:t>
            </a:r>
            <a:r>
              <a:rPr lang="en-GB" sz="2700" dirty="0"/>
              <a:t>but not dominating—</a:t>
            </a:r>
          </a:p>
          <a:p>
            <a:pPr marL="0" indent="0">
              <a:buNone/>
            </a:pPr>
            <a:r>
              <a:rPr lang="zh-CN" altLang="en-US" sz="2700" dirty="0"/>
              <a:t>是谓玄</a:t>
            </a:r>
            <a:r>
              <a:rPr lang="zh-CN" altLang="en-US" sz="2700" dirty="0" smtClean="0"/>
              <a:t>德</a:t>
            </a:r>
            <a:r>
              <a:rPr lang="en-GB" altLang="zh-CN" sz="2700" dirty="0" smtClean="0"/>
              <a:t>	</a:t>
            </a:r>
            <a:r>
              <a:rPr lang="en-GB" sz="2700" dirty="0" smtClean="0"/>
              <a:t>This </a:t>
            </a:r>
            <a:r>
              <a:rPr lang="en-GB" sz="2700" dirty="0"/>
              <a:t>is called the Profound </a:t>
            </a:r>
            <a:r>
              <a:rPr lang="en-GB" sz="2700" i="1" dirty="0" smtClean="0"/>
              <a:t>De </a:t>
            </a:r>
            <a:r>
              <a:rPr lang="en-GB" sz="2700" dirty="0" smtClean="0"/>
              <a:t>[virtue].</a:t>
            </a:r>
          </a:p>
          <a:p>
            <a:pPr marL="0" indent="0">
              <a:buNone/>
            </a:pPr>
            <a:endParaRPr lang="en-GB" sz="2700" dirty="0"/>
          </a:p>
          <a:p>
            <a:pPr marL="0" indent="0">
              <a:buNone/>
            </a:pPr>
            <a:r>
              <a:rPr lang="en-GB" sz="2700" dirty="0" smtClean="0"/>
              <a:t>				(Trans. Wu, 2016, p. 111-112)</a:t>
            </a:r>
            <a:endParaRPr lang="en-GB" sz="2700" dirty="0"/>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2798777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Daodejing Ch. 77</a:t>
            </a:r>
            <a:endParaRPr lang="en-GB" dirty="0"/>
          </a:p>
        </p:txBody>
      </p:sp>
      <p:sp>
        <p:nvSpPr>
          <p:cNvPr id="3" name="Content Placeholder 2"/>
          <p:cNvSpPr>
            <a:spLocks noGrp="1"/>
          </p:cNvSpPr>
          <p:nvPr>
            <p:ph idx="1"/>
          </p:nvPr>
        </p:nvSpPr>
        <p:spPr>
          <a:xfrm>
            <a:off x="323528" y="1556792"/>
            <a:ext cx="8568952" cy="4620171"/>
          </a:xfrm>
        </p:spPr>
        <p:txBody>
          <a:bodyPr>
            <a:normAutofit fontScale="85000" lnSpcReduction="10000"/>
          </a:bodyPr>
          <a:lstStyle/>
          <a:p>
            <a:pPr marL="0" indent="0">
              <a:buNone/>
            </a:pPr>
            <a:r>
              <a:rPr lang="en-GB" dirty="0" smtClean="0"/>
              <a:t>天之道		The </a:t>
            </a:r>
            <a:r>
              <a:rPr lang="en-GB" dirty="0"/>
              <a:t>way of Heaven—</a:t>
            </a:r>
          </a:p>
          <a:p>
            <a:pPr marL="0" indent="0">
              <a:buNone/>
            </a:pPr>
            <a:r>
              <a:rPr lang="zh-CN" altLang="en-US" dirty="0"/>
              <a:t>其犹张弓</a:t>
            </a:r>
            <a:r>
              <a:rPr lang="zh-CN" altLang="en-US" dirty="0" smtClean="0"/>
              <a:t>与</a:t>
            </a:r>
            <a:r>
              <a:rPr lang="en-GB" altLang="zh-CN" dirty="0"/>
              <a:t>	</a:t>
            </a:r>
            <a:r>
              <a:rPr lang="en-GB" dirty="0" smtClean="0"/>
              <a:t>	Isn’t </a:t>
            </a:r>
            <a:r>
              <a:rPr lang="en-GB" dirty="0"/>
              <a:t>it like shooting with a bow?</a:t>
            </a:r>
          </a:p>
          <a:p>
            <a:pPr marL="0" indent="0">
              <a:buNone/>
            </a:pPr>
            <a:r>
              <a:rPr lang="en-GB" dirty="0" smtClean="0"/>
              <a:t>高者抑之		If </a:t>
            </a:r>
            <a:r>
              <a:rPr lang="en-GB" dirty="0"/>
              <a:t>it is aimed too high, you lower it;</a:t>
            </a:r>
          </a:p>
          <a:p>
            <a:pPr marL="0" indent="0">
              <a:buNone/>
            </a:pPr>
            <a:r>
              <a:rPr lang="zh-CN" altLang="en-US" dirty="0"/>
              <a:t>下者举</a:t>
            </a:r>
            <a:r>
              <a:rPr lang="zh-CN" altLang="en-US" dirty="0" smtClean="0"/>
              <a:t>之</a:t>
            </a:r>
            <a:r>
              <a:rPr lang="en-GB" altLang="zh-CN" dirty="0" smtClean="0"/>
              <a:t>		</a:t>
            </a:r>
            <a:r>
              <a:rPr lang="en-GB" dirty="0" smtClean="0"/>
              <a:t>If </a:t>
            </a:r>
            <a:r>
              <a:rPr lang="en-GB" dirty="0"/>
              <a:t>it is aimed too low, you raise it.</a:t>
            </a:r>
          </a:p>
          <a:p>
            <a:pPr marL="0" indent="0">
              <a:buNone/>
            </a:pPr>
            <a:r>
              <a:rPr lang="zh-CN" altLang="en-US" dirty="0"/>
              <a:t>有餘者损之 </a:t>
            </a:r>
            <a:r>
              <a:rPr lang="en-GB" altLang="zh-CN" dirty="0" smtClean="0"/>
              <a:t>		</a:t>
            </a:r>
            <a:r>
              <a:rPr lang="en-GB" dirty="0" smtClean="0"/>
              <a:t>If </a:t>
            </a:r>
            <a:r>
              <a:rPr lang="en-GB" dirty="0"/>
              <a:t>you use too much force, you reduce it;</a:t>
            </a:r>
          </a:p>
          <a:p>
            <a:pPr marL="0" indent="0">
              <a:buNone/>
            </a:pPr>
            <a:r>
              <a:rPr lang="zh-CN" altLang="en-US" dirty="0"/>
              <a:t>不足者补</a:t>
            </a:r>
            <a:r>
              <a:rPr lang="zh-CN" altLang="en-US" dirty="0" smtClean="0"/>
              <a:t>之</a:t>
            </a:r>
            <a:r>
              <a:rPr lang="en-GB" altLang="zh-CN" dirty="0" smtClean="0"/>
              <a:t>		</a:t>
            </a:r>
            <a:r>
              <a:rPr lang="en-GB" dirty="0" smtClean="0"/>
              <a:t>If </a:t>
            </a:r>
            <a:r>
              <a:rPr lang="en-GB" dirty="0"/>
              <a:t>you use insufficient force, you </a:t>
            </a:r>
            <a:r>
              <a:rPr lang="en-GB" dirty="0" smtClean="0"/>
              <a:t>					increase </a:t>
            </a:r>
            <a:r>
              <a:rPr lang="en-GB" dirty="0"/>
              <a:t>it.</a:t>
            </a:r>
          </a:p>
          <a:p>
            <a:pPr marL="0" indent="0">
              <a:buNone/>
            </a:pPr>
            <a:r>
              <a:rPr lang="en-GB" dirty="0" smtClean="0"/>
              <a:t>					</a:t>
            </a:r>
          </a:p>
          <a:p>
            <a:pPr marL="0" indent="0">
              <a:buNone/>
            </a:pPr>
            <a:r>
              <a:rPr lang="en-GB" dirty="0"/>
              <a:t>	</a:t>
            </a:r>
            <a:r>
              <a:rPr lang="en-GB" dirty="0" smtClean="0"/>
              <a:t>				(Trans. Wu, 2016, p. 162)</a:t>
            </a:r>
            <a:endParaRPr lang="en-GB" dirty="0"/>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338043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7704856" cy="5184576"/>
          </a:xfrm>
        </p:spPr>
        <p:txBody>
          <a:bodyPr>
            <a:normAutofit/>
          </a:bodyPr>
          <a:lstStyle/>
          <a:p>
            <a:pPr marL="0" indent="0">
              <a:buNone/>
            </a:pPr>
            <a:r>
              <a:rPr lang="en-GB" altLang="zh-CN" sz="2400" dirty="0"/>
              <a:t>W</a:t>
            </a:r>
            <a:r>
              <a:rPr lang="en-GB" altLang="zh-CN" sz="2400" dirty="0" smtClean="0"/>
              <a:t>as this a speakeasy or an opium den?</a:t>
            </a:r>
            <a:endParaRPr lang="en-GB" sz="2400"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9993" y="0"/>
            <a:ext cx="1385428" cy="6654247"/>
          </a:xfrm>
          <a:prstGeom prst="rect">
            <a:avLst/>
          </a:prstGeom>
        </p:spPr>
      </p:pic>
      <p:pic>
        <p:nvPicPr>
          <p:cNvPr id="2" name="Picture 1"/>
          <p:cNvPicPr>
            <a:picLocks noChangeAspect="1"/>
          </p:cNvPicPr>
          <p:nvPr/>
        </p:nvPicPr>
        <p:blipFill>
          <a:blip r:embed="rId4"/>
          <a:stretch>
            <a:fillRect/>
          </a:stretch>
        </p:blipFill>
        <p:spPr>
          <a:xfrm>
            <a:off x="10018" y="346720"/>
            <a:ext cx="9144000" cy="4724400"/>
          </a:xfrm>
          <a:prstGeom prst="rect">
            <a:avLst/>
          </a:prstGeom>
        </p:spPr>
      </p:pic>
      <p:sp>
        <p:nvSpPr>
          <p:cNvPr id="7" name="Content Placeholder 2"/>
          <p:cNvSpPr txBox="1">
            <a:spLocks/>
          </p:cNvSpPr>
          <p:nvPr/>
        </p:nvSpPr>
        <p:spPr>
          <a:xfrm>
            <a:off x="268461" y="4732508"/>
            <a:ext cx="8627114" cy="19694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smtClean="0"/>
              <a:t>Does this work for your staff?</a:t>
            </a:r>
          </a:p>
          <a:p>
            <a:pPr marL="0" indent="0">
              <a:buNone/>
            </a:pPr>
            <a:r>
              <a:rPr lang="en-GB" sz="2400" dirty="0" smtClean="0"/>
              <a:t>What would you include as principles for learning design to help staff actualise student-centred active learning?</a:t>
            </a:r>
            <a:endParaRPr lang="en-GB" sz="2800" dirty="0" smtClean="0"/>
          </a:p>
        </p:txBody>
      </p:sp>
    </p:spTree>
    <p:extLst>
      <p:ext uri="{BB962C8B-B14F-4D97-AF65-F5344CB8AC3E}">
        <p14:creationId xmlns:p14="http://schemas.microsoft.com/office/powerpoint/2010/main" val="3780983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656"/>
            <a:ext cx="7886700" cy="5512146"/>
          </a:xfrm>
        </p:spPr>
        <p:txBody>
          <a:bodyPr>
            <a:normAutofit/>
          </a:bodyPr>
          <a:lstStyle/>
          <a:p>
            <a:pPr algn="l"/>
            <a:r>
              <a:rPr lang="en-GB" dirty="0" smtClean="0"/>
              <a:t>Thank you</a:t>
            </a:r>
            <a:br>
              <a:rPr lang="en-GB" dirty="0" smtClean="0"/>
            </a:br>
            <a:r>
              <a:rPr lang="en-GB" dirty="0" smtClean="0"/>
              <a:t/>
            </a:r>
            <a:br>
              <a:rPr lang="en-GB" dirty="0" smtClean="0"/>
            </a:br>
            <a:r>
              <a:rPr lang="zh-CN" altLang="en-US" dirty="0" smtClean="0"/>
              <a:t>多言数穷  </a:t>
            </a:r>
            <a:r>
              <a:rPr lang="en-US" altLang="zh-CN" dirty="0" smtClean="0"/>
              <a:t>	</a:t>
            </a:r>
            <a:r>
              <a:rPr lang="en-GB" dirty="0" smtClean="0"/>
              <a:t/>
            </a:r>
            <a:br>
              <a:rPr lang="en-GB" dirty="0" smtClean="0"/>
            </a:br>
            <a:r>
              <a:rPr lang="zh-CN" altLang="en-US" dirty="0" smtClean="0"/>
              <a:t>不如守中</a:t>
            </a:r>
            <a:r>
              <a:rPr lang="en-GB" dirty="0"/>
              <a:t/>
            </a:r>
            <a:br>
              <a:rPr lang="en-GB" dirty="0"/>
            </a:br>
            <a:r>
              <a:rPr lang="en-GB" dirty="0" smtClean="0"/>
              <a:t/>
            </a:r>
            <a:br>
              <a:rPr lang="en-GB" dirty="0" smtClean="0"/>
            </a:br>
            <a:r>
              <a:rPr lang="en-GB" sz="1400" dirty="0" smtClean="0"/>
              <a:t>Too </a:t>
            </a:r>
            <a:r>
              <a:rPr lang="en-GB" sz="1400" dirty="0"/>
              <a:t>many words lead to quick exhaustion; Better stay centred. Dao ch. 5</a:t>
            </a:r>
            <a:r>
              <a:rPr lang="en-GB" dirty="0"/>
              <a:t/>
            </a:r>
            <a:br>
              <a:rPr lang="en-GB" dirty="0"/>
            </a:br>
            <a:r>
              <a:rPr lang="en-GB" dirty="0" smtClean="0"/>
              <a:t>charlie.reis@xjtlu.edu.cn</a:t>
            </a:r>
            <a:endParaRPr lang="en-GB" dirty="0"/>
          </a:p>
        </p:txBody>
      </p:sp>
      <p:pic>
        <p:nvPicPr>
          <p:cNvPr id="1026" name="Picture 2" descr="https://upload.wikimedia.org/wikipedia/commons/thumb/e/ed/Mawangdui_LaoTsu_Ms2.JPG/280px-Mawangdui_LaoTsu_M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377" y="0"/>
            <a:ext cx="2667000" cy="66693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517232"/>
            <a:ext cx="3816424" cy="103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175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a:t>
            </a:r>
            <a:endParaRPr lang="en-GB" dirty="0"/>
          </a:p>
        </p:txBody>
      </p:sp>
      <p:sp>
        <p:nvSpPr>
          <p:cNvPr id="3" name="Content Placeholder 2"/>
          <p:cNvSpPr>
            <a:spLocks noGrp="1"/>
          </p:cNvSpPr>
          <p:nvPr>
            <p:ph idx="1"/>
          </p:nvPr>
        </p:nvSpPr>
        <p:spPr>
          <a:xfrm>
            <a:off x="628650" y="1412776"/>
            <a:ext cx="7886700" cy="4764187"/>
          </a:xfrm>
        </p:spPr>
        <p:txBody>
          <a:bodyPr>
            <a:normAutofit/>
          </a:bodyPr>
          <a:lstStyle/>
          <a:p>
            <a:pPr marL="0" indent="0">
              <a:buNone/>
            </a:pPr>
            <a:r>
              <a:rPr lang="en-GB" sz="1400" dirty="0"/>
              <a:t>Ames, R. T., &amp; Hall, D. (1995). Anticipating China. Thinking through the narratives of Chinese and Western Culture. Albany: State University of New York Press</a:t>
            </a:r>
            <a:r>
              <a:rPr lang="en-GB" sz="1400" dirty="0" smtClean="0"/>
              <a:t>.</a:t>
            </a:r>
          </a:p>
          <a:p>
            <a:pPr marL="0" indent="0">
              <a:buNone/>
            </a:pPr>
            <a:r>
              <a:rPr lang="en-GB" sz="1400" dirty="0" smtClean="0"/>
              <a:t>Blake, S. (2015) </a:t>
            </a:r>
            <a:r>
              <a:rPr lang="en-GB" sz="1400" dirty="0"/>
              <a:t>AGENCY, NON-ACTION, AND </a:t>
            </a:r>
            <a:r>
              <a:rPr lang="en-GB" sz="1400" dirty="0" smtClean="0"/>
              <a:t>DESIRE IN </a:t>
            </a:r>
            <a:r>
              <a:rPr lang="en-GB" sz="1400" dirty="0"/>
              <a:t>THE </a:t>
            </a:r>
            <a:r>
              <a:rPr lang="en-GB" sz="1400" dirty="0" smtClean="0"/>
              <a:t>LAOZI. Journal </a:t>
            </a:r>
            <a:r>
              <a:rPr lang="en-GB" sz="1400" dirty="0"/>
              <a:t>of Chinese Philosophy </a:t>
            </a:r>
            <a:r>
              <a:rPr lang="en-GB" sz="1400" dirty="0" smtClean="0"/>
              <a:t>42:3–4, 284–299.</a:t>
            </a:r>
          </a:p>
          <a:p>
            <a:pPr marL="0" indent="0">
              <a:buNone/>
            </a:pPr>
            <a:r>
              <a:rPr lang="en-GB" sz="1400" dirty="0">
                <a:cs typeface="Arial"/>
              </a:rPr>
              <a:t>Bl</a:t>
            </a:r>
            <a:r>
              <a:rPr lang="en-GB" sz="1400" spc="-5" dirty="0">
                <a:cs typeface="Arial"/>
              </a:rPr>
              <a:t>i</a:t>
            </a:r>
            <a:r>
              <a:rPr lang="en-GB" sz="1400" spc="-10" dirty="0">
                <a:cs typeface="Arial"/>
              </a:rPr>
              <a:t>g</a:t>
            </a:r>
            <a:r>
              <a:rPr lang="en-GB" sz="1400" dirty="0">
                <a:cs typeface="Arial"/>
              </a:rPr>
              <a:t>h,</a:t>
            </a:r>
            <a:r>
              <a:rPr lang="en-GB" sz="1400" spc="-10" dirty="0">
                <a:cs typeface="Arial"/>
              </a:rPr>
              <a:t> </a:t>
            </a:r>
            <a:r>
              <a:rPr lang="en-GB" sz="1400" dirty="0">
                <a:cs typeface="Arial"/>
              </a:rPr>
              <a:t>D. (2000).</a:t>
            </a:r>
            <a:r>
              <a:rPr lang="en-GB" sz="1400" spc="-15" dirty="0">
                <a:cs typeface="Arial"/>
              </a:rPr>
              <a:t> </a:t>
            </a:r>
            <a:r>
              <a:rPr lang="en-GB" sz="1400" i="1" spc="15" dirty="0">
                <a:cs typeface="Arial"/>
              </a:rPr>
              <a:t>W</a:t>
            </a:r>
            <a:r>
              <a:rPr lang="en-GB" sz="1400" i="1" dirty="0">
                <a:cs typeface="Arial"/>
              </a:rPr>
              <a:t>hat</a:t>
            </a:r>
            <a:r>
              <a:rPr lang="en-GB" sz="1400" i="1" spc="-50" dirty="0">
                <a:cs typeface="Arial"/>
              </a:rPr>
              <a:t>’</a:t>
            </a:r>
            <a:r>
              <a:rPr lang="en-GB" sz="1400" i="1" dirty="0">
                <a:cs typeface="Arial"/>
              </a:rPr>
              <a:t>s the</a:t>
            </a:r>
            <a:r>
              <a:rPr lang="en-GB" sz="1400" i="1" spc="-20" dirty="0">
                <a:cs typeface="Arial"/>
              </a:rPr>
              <a:t> </a:t>
            </a:r>
            <a:r>
              <a:rPr lang="en-GB" sz="1400" i="1" dirty="0">
                <a:cs typeface="Arial"/>
              </a:rPr>
              <a:t>use</a:t>
            </a:r>
            <a:r>
              <a:rPr lang="en-GB" sz="1400" i="1" spc="-10" dirty="0">
                <a:cs typeface="Arial"/>
              </a:rPr>
              <a:t> </a:t>
            </a:r>
            <a:r>
              <a:rPr lang="en-GB" sz="1400" i="1" dirty="0">
                <a:cs typeface="Arial"/>
              </a:rPr>
              <a:t>of</a:t>
            </a:r>
            <a:r>
              <a:rPr lang="en-GB" sz="1400" i="1" spc="-10" dirty="0">
                <a:cs typeface="Arial"/>
              </a:rPr>
              <a:t> </a:t>
            </a:r>
            <a:r>
              <a:rPr lang="en-GB" sz="1400" i="1" dirty="0">
                <a:cs typeface="Arial"/>
              </a:rPr>
              <a:t>lectures?</a:t>
            </a:r>
            <a:r>
              <a:rPr lang="en-GB" sz="1400" i="1" spc="-15" dirty="0">
                <a:cs typeface="Arial"/>
              </a:rPr>
              <a:t> </a:t>
            </a:r>
            <a:r>
              <a:rPr lang="en-GB" sz="1400" spc="-5" dirty="0">
                <a:cs typeface="Arial"/>
              </a:rPr>
              <a:t>(</a:t>
            </a:r>
            <a:r>
              <a:rPr lang="en-GB" sz="1400" dirty="0">
                <a:cs typeface="Arial"/>
              </a:rPr>
              <a:t>6</a:t>
            </a:r>
            <a:r>
              <a:rPr lang="en-GB" sz="1400" baseline="24305" dirty="0">
                <a:cs typeface="Arial"/>
              </a:rPr>
              <a:t>th</a:t>
            </a:r>
            <a:r>
              <a:rPr lang="en-GB" sz="1400" spc="165" baseline="24305" dirty="0">
                <a:cs typeface="Arial"/>
              </a:rPr>
              <a:t> </a:t>
            </a:r>
            <a:r>
              <a:rPr lang="en-GB" sz="1400" dirty="0">
                <a:cs typeface="Arial"/>
              </a:rPr>
              <a:t>Ed.). </a:t>
            </a:r>
            <a:r>
              <a:rPr lang="en-GB" sz="1400" spc="5" dirty="0">
                <a:cs typeface="Arial"/>
              </a:rPr>
              <a:t>L</a:t>
            </a:r>
            <a:r>
              <a:rPr lang="en-GB" sz="1400" dirty="0">
                <a:cs typeface="Arial"/>
              </a:rPr>
              <a:t>ond</a:t>
            </a:r>
            <a:r>
              <a:rPr lang="en-GB" sz="1400" spc="-10" dirty="0">
                <a:cs typeface="Arial"/>
              </a:rPr>
              <a:t>o</a:t>
            </a:r>
            <a:r>
              <a:rPr lang="en-GB" sz="1400" dirty="0">
                <a:cs typeface="Arial"/>
              </a:rPr>
              <a:t>n</a:t>
            </a:r>
            <a:r>
              <a:rPr lang="en-GB" sz="1400" spc="-45" dirty="0">
                <a:cs typeface="Arial"/>
              </a:rPr>
              <a:t> </a:t>
            </a:r>
            <a:r>
              <a:rPr lang="en-GB" sz="1400" dirty="0">
                <a:cs typeface="Arial"/>
              </a:rPr>
              <a:t>&amp; San</a:t>
            </a:r>
            <a:r>
              <a:rPr lang="en-GB" sz="1400" spc="-20" dirty="0">
                <a:cs typeface="Arial"/>
              </a:rPr>
              <a:t> </a:t>
            </a:r>
            <a:r>
              <a:rPr lang="en-GB" sz="1400" dirty="0">
                <a:cs typeface="Arial"/>
              </a:rPr>
              <a:t>F</a:t>
            </a:r>
            <a:r>
              <a:rPr lang="en-GB" sz="1400" spc="-5" dirty="0">
                <a:cs typeface="Arial"/>
              </a:rPr>
              <a:t>r</a:t>
            </a:r>
            <a:r>
              <a:rPr lang="en-GB" sz="1400" dirty="0">
                <a:cs typeface="Arial"/>
              </a:rPr>
              <a:t>ancisco:</a:t>
            </a:r>
            <a:r>
              <a:rPr lang="en-GB" sz="1400" spc="-10" dirty="0">
                <a:cs typeface="Arial"/>
              </a:rPr>
              <a:t> </a:t>
            </a:r>
            <a:r>
              <a:rPr lang="en-GB" sz="1400" dirty="0">
                <a:cs typeface="Arial"/>
              </a:rPr>
              <a:t>Josse</a:t>
            </a:r>
            <a:r>
              <a:rPr lang="en-GB" sz="1400" spc="5" dirty="0">
                <a:cs typeface="Arial"/>
              </a:rPr>
              <a:t>y</a:t>
            </a:r>
            <a:r>
              <a:rPr lang="en-GB" sz="1400" spc="-5" dirty="0">
                <a:cs typeface="Arial"/>
              </a:rPr>
              <a:t>-</a:t>
            </a:r>
            <a:r>
              <a:rPr lang="en-GB" sz="1400" dirty="0">
                <a:cs typeface="Arial"/>
              </a:rPr>
              <a:t>Bass.</a:t>
            </a:r>
          </a:p>
          <a:p>
            <a:pPr marL="0" indent="0">
              <a:buNone/>
            </a:pPr>
            <a:r>
              <a:rPr lang="en-GB" sz="1400" dirty="0" smtClean="0"/>
              <a:t>Chai</a:t>
            </a:r>
            <a:r>
              <a:rPr lang="en-GB" sz="1400" dirty="0" smtClean="0"/>
              <a:t>, D. (</a:t>
            </a:r>
            <a:r>
              <a:rPr lang="en-GB" sz="1400" dirty="0" smtClean="0"/>
              <a:t>2014) </a:t>
            </a:r>
            <a:r>
              <a:rPr lang="en-GB" sz="1400" dirty="0" smtClean="0"/>
              <a:t>Daoism and Wu. </a:t>
            </a:r>
            <a:r>
              <a:rPr lang="en-GB" sz="1400" dirty="0"/>
              <a:t>Philosophy Compass </a:t>
            </a:r>
            <a:r>
              <a:rPr lang="en-GB" sz="1400" dirty="0" smtClean="0"/>
              <a:t>9/10: </a:t>
            </a:r>
            <a:r>
              <a:rPr lang="en-GB" sz="1400" dirty="0"/>
              <a:t>663–671, </a:t>
            </a:r>
            <a:r>
              <a:rPr lang="en-GB" sz="1400" dirty="0" smtClean="0"/>
              <a:t>10.1111/phc3.12171.</a:t>
            </a:r>
          </a:p>
          <a:p>
            <a:pPr marL="0" indent="0">
              <a:buNone/>
            </a:pPr>
            <a:r>
              <a:rPr lang="en-GB" sz="1400" dirty="0" smtClean="0"/>
              <a:t>Coutinho</a:t>
            </a:r>
            <a:r>
              <a:rPr lang="en-GB" sz="1400" dirty="0"/>
              <a:t>, S. (2014). </a:t>
            </a:r>
            <a:r>
              <a:rPr lang="en-GB" sz="1400" i="1" dirty="0"/>
              <a:t>An introduction to Daoist philosophies</a:t>
            </a:r>
            <a:r>
              <a:rPr lang="en-GB" sz="1400" dirty="0"/>
              <a:t>. New York, NY: Columbia University Press</a:t>
            </a:r>
            <a:r>
              <a:rPr lang="en-GB" sz="1400" dirty="0" smtClean="0"/>
              <a:t>.</a:t>
            </a:r>
          </a:p>
          <a:p>
            <a:pPr marL="0" indent="0">
              <a:buNone/>
            </a:pPr>
            <a:r>
              <a:rPr lang="en-GB" sz="1400" dirty="0"/>
              <a:t>Csíkszentmihályi, M. (1996). Flow and the psychology of discovery and invention. New York: Harper Collins. </a:t>
            </a:r>
            <a:r>
              <a:rPr lang="en-GB" sz="1400" dirty="0" smtClean="0"/>
              <a:t>Chicago.</a:t>
            </a:r>
          </a:p>
          <a:p>
            <a:pPr marL="0" indent="0">
              <a:buNone/>
            </a:pPr>
            <a:r>
              <a:rPr lang="en-GB" sz="1400" dirty="0"/>
              <a:t>Csikszentmihalyi, M. (1997). Finding flow. New York: Basic</a:t>
            </a:r>
            <a:r>
              <a:rPr lang="en-GB" sz="1400" dirty="0" smtClean="0"/>
              <a:t>.</a:t>
            </a:r>
          </a:p>
          <a:p>
            <a:pPr marL="0" indent="0">
              <a:buNone/>
            </a:pPr>
            <a:r>
              <a:rPr lang="en-GB" sz="1400" dirty="0"/>
              <a:t>Ericsson, K. A., and Pool, R. (2016). </a:t>
            </a:r>
            <a:r>
              <a:rPr lang="en-GB" sz="1400" i="1" dirty="0"/>
              <a:t>Peak: Secrets from the New Science of Expertise.</a:t>
            </a:r>
            <a:r>
              <a:rPr lang="en-GB" sz="1400" dirty="0"/>
              <a:t> New York, NY: Houghton Mifflin &amp; Harcourt. </a:t>
            </a:r>
            <a:endParaRPr lang="en-GB" sz="1400" dirty="0" smtClean="0"/>
          </a:p>
          <a:p>
            <a:pPr marL="0" indent="0">
              <a:buNone/>
            </a:pPr>
            <a:r>
              <a:rPr lang="en-GB" sz="1400" dirty="0"/>
              <a:t>Freeman S. Eddya, S, McDonough, M</a:t>
            </a:r>
            <a:r>
              <a:rPr lang="en-GB" sz="1400" dirty="0">
                <a:cs typeface="Arial"/>
              </a:rPr>
              <a:t>. Smith, M. Okorofor, N. Jordt, H. Wenderoth, M.  (2014).</a:t>
            </a:r>
            <a:r>
              <a:rPr lang="en-GB" sz="1400" spc="-15" dirty="0">
                <a:cs typeface="Arial"/>
              </a:rPr>
              <a:t> </a:t>
            </a:r>
            <a:r>
              <a:rPr lang="en-GB" sz="1400" dirty="0"/>
              <a:t>Active learning increases student performance in science, engineering, and mathematics. [Online] 10.1073/pnas.1319030111</a:t>
            </a:r>
            <a:r>
              <a:rPr lang="en-GB" sz="1400" dirty="0">
                <a:cs typeface="Arial"/>
              </a:rPr>
              <a:t>. Available at: https://www.pnas.org/content/111/23/8410.short Accessed : 12 May 2017</a:t>
            </a:r>
            <a:r>
              <a:rPr lang="en-GB" sz="1400" dirty="0" smtClean="0">
                <a:cs typeface="Arial"/>
              </a:rPr>
              <a:t>.</a:t>
            </a:r>
          </a:p>
          <a:p>
            <a:pPr marL="0" indent="0">
              <a:buNone/>
            </a:pPr>
            <a:r>
              <a:rPr lang="en-GB" sz="1400" dirty="0"/>
              <a:t>Fu, C. (2000). Lao Tzu’s conception of </a:t>
            </a:r>
            <a:r>
              <a:rPr lang="en-GB" sz="1400" i="1" dirty="0"/>
              <a:t>Tao</a:t>
            </a:r>
            <a:r>
              <a:rPr lang="en-GB" sz="1400" dirty="0"/>
              <a:t>. In. J. N. Mohanty, &amp; B. Gupta (Eds.), </a:t>
            </a:r>
            <a:r>
              <a:rPr lang="en-GB" sz="1400" i="1" dirty="0"/>
              <a:t>Philosophical Questions: East and West </a:t>
            </a:r>
            <a:r>
              <a:rPr lang="en-GB" sz="1400" dirty="0"/>
              <a:t>(pp. 49–59). Lanham, MD: Rowman and Littlefield Publishers, Inc.</a:t>
            </a:r>
          </a:p>
          <a:p>
            <a:pPr marL="0" indent="0">
              <a:buNone/>
            </a:pPr>
            <a:r>
              <a:rPr lang="en-GB" sz="1400" dirty="0"/>
              <a:t>Graham, A. C. (1989). </a:t>
            </a:r>
            <a:r>
              <a:rPr lang="en-GB" sz="1400" i="1" dirty="0"/>
              <a:t>Disputers of the Tao</a:t>
            </a:r>
            <a:r>
              <a:rPr lang="en-GB" sz="1400" dirty="0"/>
              <a:t>. Chicago, IL: Open Court Publishing Company.</a:t>
            </a:r>
          </a:p>
          <a:p>
            <a:pPr marL="0" indent="0">
              <a:buNone/>
            </a:pPr>
            <a:endParaRPr lang="en-GB" sz="1400" dirty="0">
              <a:cs typeface="Arial"/>
            </a:endParaRPr>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235608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8573" y="1"/>
            <a:ext cx="1385428" cy="6956365"/>
          </a:xfrm>
          <a:prstGeom prst="rect">
            <a:avLst/>
          </a:prstGeom>
        </p:spPr>
      </p:pic>
      <p:sp>
        <p:nvSpPr>
          <p:cNvPr id="2" name="Title 1"/>
          <p:cNvSpPr>
            <a:spLocks noGrp="1"/>
          </p:cNvSpPr>
          <p:nvPr>
            <p:ph type="title"/>
          </p:nvPr>
        </p:nvSpPr>
        <p:spPr>
          <a:xfrm>
            <a:off x="1331640" y="262281"/>
            <a:ext cx="6372708" cy="1143000"/>
          </a:xfrm>
        </p:spPr>
        <p:txBody>
          <a:bodyPr>
            <a:noAutofit/>
          </a:bodyPr>
          <a:lstStyle/>
          <a:p>
            <a:pPr algn="l"/>
            <a:r>
              <a:rPr lang="en-US" sz="2800" b="1" cap="all" dirty="0">
                <a:solidFill>
                  <a:srgbClr val="C00000"/>
                </a:solidFill>
                <a:cs typeface="Calibri"/>
              </a:rPr>
              <a:t>Who am I</a:t>
            </a:r>
            <a:endParaRPr lang="en-US" sz="2800" b="1" cap="all" dirty="0">
              <a:solidFill>
                <a:srgbClr val="C00000"/>
              </a:solidFill>
              <a:latin typeface="Calibri"/>
              <a:cs typeface="Calibri"/>
            </a:endParaRPr>
          </a:p>
        </p:txBody>
      </p:sp>
      <p:sp>
        <p:nvSpPr>
          <p:cNvPr id="6" name="TextBox 5"/>
          <p:cNvSpPr txBox="1"/>
          <p:nvPr/>
        </p:nvSpPr>
        <p:spPr>
          <a:xfrm>
            <a:off x="614363" y="1268760"/>
            <a:ext cx="7979569" cy="1661993"/>
          </a:xfrm>
          <a:prstGeom prst="rect">
            <a:avLst/>
          </a:prstGeom>
          <a:noFill/>
        </p:spPr>
        <p:txBody>
          <a:bodyPr wrap="square" rtlCol="0">
            <a:noAutofit/>
          </a:bodyPr>
          <a:lstStyle/>
          <a:p>
            <a:r>
              <a:rPr lang="en-GB" sz="2400" dirty="0"/>
              <a:t>I am Charlie Reis, </a:t>
            </a:r>
            <a:r>
              <a:rPr lang="en-GB" sz="2400" dirty="0">
                <a:hlinkClick r:id="rId4"/>
              </a:rPr>
              <a:t>charlie.reis@xjtlu.edu.cn</a:t>
            </a:r>
            <a:r>
              <a:rPr lang="en-GB" sz="2400" dirty="0"/>
              <a:t>, Director of Educational Development Unit at Xi’an Jiaotong-Liverpool University (XTJLU) in Suzhou</a:t>
            </a:r>
            <a:r>
              <a:rPr lang="en-GB" sz="2400" dirty="0" smtClean="0"/>
              <a:t>.</a:t>
            </a:r>
          </a:p>
          <a:p>
            <a:endParaRPr lang="en-GB" sz="2400" dirty="0"/>
          </a:p>
          <a:p>
            <a:r>
              <a:rPr lang="en-GB" sz="2400" dirty="0" smtClean="0"/>
              <a:t>Charlie </a:t>
            </a:r>
            <a:r>
              <a:rPr lang="en-GB" sz="2400" dirty="0"/>
              <a:t>Reis FHEA</a:t>
            </a:r>
          </a:p>
          <a:p>
            <a:r>
              <a:rPr lang="en-GB" altLang="en-US" sz="2400" dirty="0">
                <a:cs typeface="Calibri Light" panose="020F0302020204030204" pitchFamily="34" charset="0"/>
              </a:rPr>
              <a:t>Director PGCert</a:t>
            </a:r>
          </a:p>
          <a:p>
            <a:r>
              <a:rPr lang="en-GB" altLang="en-US" sz="2400" dirty="0">
                <a:cs typeface="Calibri Light" panose="020F0302020204030204" pitchFamily="34" charset="0"/>
              </a:rPr>
              <a:t>Acting Director EDU</a:t>
            </a:r>
          </a:p>
          <a:p>
            <a:r>
              <a:rPr lang="en-GB" altLang="en-US" sz="2400" dirty="0" smtClean="0">
                <a:cs typeface="Calibri Light" panose="020F0302020204030204" pitchFamily="34" charset="0"/>
              </a:rPr>
              <a:t>SHED/SEDA/HEA</a:t>
            </a:r>
          </a:p>
          <a:p>
            <a:r>
              <a:rPr lang="en-GB" altLang="en-US" sz="2400" dirty="0" smtClean="0">
                <a:cs typeface="Calibri Light" panose="020F0302020204030204" pitchFamily="34" charset="0"/>
              </a:rPr>
              <a:t>Founder CAPED</a:t>
            </a:r>
            <a:endParaRPr lang="en-GB" altLang="en-US" sz="2400" dirty="0">
              <a:cs typeface="Calibri Light" panose="020F0302020204030204" pitchFamily="34" charset="0"/>
            </a:endParaRPr>
          </a:p>
          <a:p>
            <a:endParaRPr lang="en-GB" altLang="en-US" sz="2400" dirty="0">
              <a:cs typeface="Calibri Light" panose="020F0302020204030204" pitchFamily="34" charset="0"/>
            </a:endParaRPr>
          </a:p>
          <a:p>
            <a:endParaRPr lang="en-US" altLang="en-US" sz="2400"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5" name="Rectangle 4"/>
          <p:cNvSpPr/>
          <p:nvPr/>
        </p:nvSpPr>
        <p:spPr>
          <a:xfrm rot="10800000">
            <a:off x="-1" y="6622537"/>
            <a:ext cx="9144000" cy="235462"/>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extBox 7"/>
          <p:cNvSpPr txBox="1"/>
          <p:nvPr/>
        </p:nvSpPr>
        <p:spPr>
          <a:xfrm>
            <a:off x="5854125" y="2617180"/>
            <a:ext cx="3289873" cy="2677656"/>
          </a:xfrm>
          <a:prstGeom prst="rect">
            <a:avLst/>
          </a:prstGeom>
          <a:noFill/>
        </p:spPr>
        <p:txBody>
          <a:bodyPr wrap="square" rtlCol="0">
            <a:spAutoFit/>
          </a:bodyPr>
          <a:lstStyle/>
          <a:p>
            <a:r>
              <a:rPr lang="en-GB" sz="2400" b="1" dirty="0">
                <a:cs typeface="Calibri Light" pitchFamily="34" charset="0"/>
              </a:rPr>
              <a:t>My Work:</a:t>
            </a:r>
          </a:p>
          <a:p>
            <a:r>
              <a:rPr lang="en-GB" sz="2400" dirty="0">
                <a:cs typeface="Calibri Light" pitchFamily="34" charset="0"/>
              </a:rPr>
              <a:t>Classical Chinese knowledge in HE L&amp;T</a:t>
            </a:r>
          </a:p>
          <a:p>
            <a:r>
              <a:rPr lang="en-GB" sz="2400" dirty="0">
                <a:cs typeface="Calibri Light" pitchFamily="34" charset="0"/>
              </a:rPr>
              <a:t>Motivation/Engagement</a:t>
            </a:r>
          </a:p>
          <a:p>
            <a:r>
              <a:rPr lang="en-GB" sz="2400" dirty="0">
                <a:cs typeface="Calibri Light" pitchFamily="34" charset="0"/>
              </a:rPr>
              <a:t>TNE</a:t>
            </a:r>
          </a:p>
          <a:p>
            <a:r>
              <a:rPr lang="en-GB" sz="2400" dirty="0">
                <a:cs typeface="Calibri Light" pitchFamily="34" charset="0"/>
              </a:rPr>
              <a:t>Sinofuturism/Sci-fi</a:t>
            </a:r>
          </a:p>
          <a:p>
            <a:r>
              <a:rPr lang="en-GB" sz="2400" dirty="0">
                <a:cs typeface="Calibri Light" pitchFamily="34" charset="0"/>
              </a:rPr>
              <a:t>Expertise </a:t>
            </a:r>
          </a:p>
        </p:txBody>
      </p:sp>
      <p:sp>
        <p:nvSpPr>
          <p:cNvPr id="3" name="TextBox 2"/>
          <p:cNvSpPr txBox="1"/>
          <p:nvPr/>
        </p:nvSpPr>
        <p:spPr>
          <a:xfrm>
            <a:off x="614363" y="4839226"/>
            <a:ext cx="5184576" cy="1200329"/>
          </a:xfrm>
          <a:prstGeom prst="rect">
            <a:avLst/>
          </a:prstGeom>
          <a:noFill/>
        </p:spPr>
        <p:txBody>
          <a:bodyPr wrap="square" rtlCol="0">
            <a:spAutoFit/>
          </a:bodyPr>
          <a:lstStyle/>
          <a:p>
            <a:r>
              <a:rPr lang="en-GB" sz="2400" dirty="0" smtClean="0"/>
              <a:t>More importantly, my students started calling me ‘the </a:t>
            </a:r>
            <a:r>
              <a:rPr lang="en-GB" sz="2400" i="1" dirty="0" smtClean="0"/>
              <a:t>wu wei </a:t>
            </a:r>
            <a:r>
              <a:rPr lang="en-GB" sz="2400" dirty="0" smtClean="0"/>
              <a:t>teacher’ because they thought I was so lazy!</a:t>
            </a:r>
            <a:endParaRPr lang="en-GB" sz="2400" dirty="0"/>
          </a:p>
        </p:txBody>
      </p:sp>
    </p:spTree>
    <p:extLst>
      <p:ext uri="{BB962C8B-B14F-4D97-AF65-F5344CB8AC3E}">
        <p14:creationId xmlns:p14="http://schemas.microsoft.com/office/powerpoint/2010/main" val="173581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a:t>
            </a:r>
            <a:endParaRPr lang="en-GB" dirty="0"/>
          </a:p>
        </p:txBody>
      </p:sp>
      <p:sp>
        <p:nvSpPr>
          <p:cNvPr id="3" name="Content Placeholder 2"/>
          <p:cNvSpPr>
            <a:spLocks noGrp="1"/>
          </p:cNvSpPr>
          <p:nvPr>
            <p:ph idx="1"/>
          </p:nvPr>
        </p:nvSpPr>
        <p:spPr>
          <a:xfrm>
            <a:off x="628650" y="1340768"/>
            <a:ext cx="7886700" cy="5242231"/>
          </a:xfrm>
        </p:spPr>
        <p:txBody>
          <a:bodyPr>
            <a:normAutofit lnSpcReduction="10000"/>
          </a:bodyPr>
          <a:lstStyle/>
          <a:p>
            <a:pPr marL="0" indent="0">
              <a:buNone/>
            </a:pPr>
            <a:r>
              <a:rPr lang="en-GB" sz="1400" dirty="0" smtClean="0"/>
              <a:t>Hansen</a:t>
            </a:r>
            <a:r>
              <a:rPr lang="en-GB" sz="1400" dirty="0"/>
              <a:t>, C. (1992). </a:t>
            </a:r>
            <a:r>
              <a:rPr lang="en-GB" sz="1400" i="1" dirty="0"/>
              <a:t>A Daoist theory of Chinese thought</a:t>
            </a:r>
            <a:r>
              <a:rPr lang="en-GB" sz="1400" dirty="0"/>
              <a:t>. New York, NY: Oxford University Press.</a:t>
            </a:r>
          </a:p>
          <a:p>
            <a:pPr marL="0" indent="0">
              <a:buNone/>
            </a:pPr>
            <a:r>
              <a:rPr lang="en-GB" sz="1400" dirty="0"/>
              <a:t>Hansen, C. (2003). Wuwei (Wu-wei): Taking no action. In A. Cua (Ed.), </a:t>
            </a:r>
            <a:r>
              <a:rPr lang="en-GB" sz="1400" i="1" dirty="0"/>
              <a:t>Encyclopedia of Chinese philosophy </a:t>
            </a:r>
            <a:r>
              <a:rPr lang="en-GB" sz="1400" dirty="0"/>
              <a:t>(pp. 785–786). New York, NY: Routledge</a:t>
            </a:r>
            <a:r>
              <a:rPr lang="en-GB" sz="1400" dirty="0" smtClean="0"/>
              <a:t>.</a:t>
            </a:r>
          </a:p>
          <a:p>
            <a:pPr marL="0" indent="0">
              <a:buNone/>
            </a:pPr>
            <a:r>
              <a:rPr lang="en-US" altLang="en-US" sz="1400" dirty="0" smtClean="0">
                <a:latin typeface="Calibri Light" panose="020F0302020204030204" pitchFamily="34" charset="0"/>
                <a:cs typeface="Calibri Light" panose="020F0302020204030204" pitchFamily="34" charset="0"/>
              </a:rPr>
              <a:t>Heidegger, M. (1966)</a:t>
            </a:r>
            <a:r>
              <a:rPr lang="en-GB" sz="1400" b="1" dirty="0"/>
              <a:t> </a:t>
            </a:r>
            <a:r>
              <a:rPr lang="en-GB" sz="1400" i="1" dirty="0"/>
              <a:t>Conversation on a Country Path about Thinking</a:t>
            </a:r>
            <a:r>
              <a:rPr lang="en-GB" sz="1400" dirty="0"/>
              <a:t>. In: Martin Heidegger, </a:t>
            </a:r>
            <a:r>
              <a:rPr lang="en-GB" sz="1400" i="1" dirty="0"/>
              <a:t>Discourse on Thinking</a:t>
            </a:r>
            <a:r>
              <a:rPr lang="en-GB" sz="1400" dirty="0"/>
              <a:t>. Trans. John M. Anderson and E. Hans Freund. New York: Harper and Row.</a:t>
            </a:r>
            <a:endParaRPr lang="en-GB" sz="1400" dirty="0"/>
          </a:p>
          <a:p>
            <a:pPr marL="0" indent="0">
              <a:buNone/>
            </a:pPr>
            <a:r>
              <a:rPr lang="en-GB" sz="1400" dirty="0" smtClean="0"/>
              <a:t>Keping:, W. trans. (1998) </a:t>
            </a:r>
            <a:r>
              <a:rPr lang="en-GB" sz="1400" dirty="0"/>
              <a:t> </a:t>
            </a:r>
            <a:r>
              <a:rPr lang="en-GB" sz="1400" i="1" dirty="0"/>
              <a:t>The Classic of the Dao. A New Investigation</a:t>
            </a:r>
            <a:r>
              <a:rPr lang="en-GB" sz="1400" dirty="0"/>
              <a:t>. </a:t>
            </a:r>
            <a:r>
              <a:rPr lang="en-GB" sz="1400" dirty="0" smtClean="0"/>
              <a:t>Beijing: </a:t>
            </a:r>
            <a:r>
              <a:rPr lang="en-GB" sz="1400" dirty="0"/>
              <a:t>Foreign Languages Press </a:t>
            </a:r>
            <a:endParaRPr lang="en-GB" sz="1400" dirty="0" smtClean="0"/>
          </a:p>
          <a:p>
            <a:pPr marL="0" indent="0">
              <a:buNone/>
            </a:pPr>
            <a:r>
              <a:rPr lang="en-GB" sz="1400" dirty="0" smtClean="0"/>
              <a:t>Kirkland</a:t>
            </a:r>
            <a:r>
              <a:rPr lang="en-GB" sz="1400" dirty="0"/>
              <a:t>, R. (2001) Responsible Non-Action in an Natural World: Perspectives from the Neiye, </a:t>
            </a:r>
            <a:r>
              <a:rPr lang="en-GB" sz="1400" dirty="0" smtClean="0"/>
              <a:t>Zhuangzi, </a:t>
            </a:r>
            <a:r>
              <a:rPr lang="en-GB" sz="1400" dirty="0"/>
              <a:t>and Dao de </a:t>
            </a:r>
            <a:r>
              <a:rPr lang="en-GB" sz="1400" dirty="0"/>
              <a:t>jing</a:t>
            </a:r>
            <a:r>
              <a:rPr lang="en-GB" sz="1400" dirty="0"/>
              <a:t>. In: N. J. </a:t>
            </a:r>
            <a:r>
              <a:rPr lang="en-GB" sz="1400" dirty="0"/>
              <a:t>Girardot</a:t>
            </a:r>
            <a:r>
              <a:rPr lang="en-GB" sz="1400" dirty="0"/>
              <a:t>, James Miller, and Liu </a:t>
            </a:r>
            <a:r>
              <a:rPr lang="en-GB" sz="1400" dirty="0"/>
              <a:t>Xiaogan</a:t>
            </a:r>
            <a:r>
              <a:rPr lang="en-GB" sz="1400" dirty="0"/>
              <a:t>, eds. </a:t>
            </a:r>
            <a:r>
              <a:rPr lang="en-GB" sz="1400" i="1" dirty="0"/>
              <a:t>Daoism and Ecology</a:t>
            </a:r>
            <a:r>
              <a:rPr lang="en-GB" sz="1400" dirty="0"/>
              <a:t>. Cambridge, Mass.: Harvard University Press, pp. 238-304.</a:t>
            </a:r>
          </a:p>
          <a:p>
            <a:pPr marL="0" indent="0">
              <a:buNone/>
            </a:pPr>
            <a:r>
              <a:rPr lang="en-GB" sz="1400" dirty="0"/>
              <a:t>Lai, K. (2007). </a:t>
            </a:r>
            <a:r>
              <a:rPr lang="en-GB" sz="1400" i="1" dirty="0"/>
              <a:t>Ziran </a:t>
            </a:r>
            <a:r>
              <a:rPr lang="en-GB" sz="1400" dirty="0"/>
              <a:t>and </a:t>
            </a:r>
            <a:r>
              <a:rPr lang="en-GB" sz="1400" i="1" dirty="0"/>
              <a:t>Wuwei </a:t>
            </a:r>
            <a:r>
              <a:rPr lang="en-GB" sz="1400" dirty="0"/>
              <a:t>in the </a:t>
            </a:r>
            <a:r>
              <a:rPr lang="en-GB" sz="1400" i="1" dirty="0"/>
              <a:t>Daodejing</a:t>
            </a:r>
            <a:r>
              <a:rPr lang="en-GB" sz="1400" dirty="0"/>
              <a:t>: An ethical assessment. </a:t>
            </a:r>
            <a:r>
              <a:rPr lang="en-GB" sz="1400" i="1" dirty="0"/>
              <a:t>Dao, 6</a:t>
            </a:r>
            <a:r>
              <a:rPr lang="en-GB" sz="1400" dirty="0"/>
              <a:t>, 325–337. doi:10.1007/s11712-007-9019-8</a:t>
            </a:r>
          </a:p>
          <a:p>
            <a:pPr marL="0" indent="0">
              <a:buNone/>
            </a:pPr>
            <a:r>
              <a:rPr lang="en-GB" sz="1400" dirty="0"/>
              <a:t>Maria, J. (2017) Acting without regarding: Daoist self-cultivation as education for non-dichotomous thinking. Educational Philosophy and Theory, VOL . 49, NO . 12, 1216–1224</a:t>
            </a:r>
            <a:r>
              <a:rPr lang="en-GB" sz="1400" dirty="0" smtClean="0"/>
              <a:t>.</a:t>
            </a:r>
          </a:p>
          <a:p>
            <a:pPr marL="0" indent="0">
              <a:buNone/>
            </a:pPr>
            <a:r>
              <a:rPr lang="en-GB" sz="1400" dirty="0" smtClean="0"/>
              <a:t>Moller, H. (2006) The Philosophy of the Daodejing.  Columbia University Press: New york. </a:t>
            </a:r>
            <a:endParaRPr lang="en-GB" sz="1400" dirty="0"/>
          </a:p>
          <a:p>
            <a:pPr marL="0" indent="0">
              <a:buNone/>
            </a:pPr>
            <a:r>
              <a:rPr lang="en-GB" sz="1400" dirty="0"/>
              <a:t>Moeller, H. (2015) Basic Aspects of Daoist Philosophy. Academy for International Communication of Chinese Culture</a:t>
            </a:r>
            <a:r>
              <a:rPr lang="fr-FR" sz="1400" dirty="0"/>
              <a:t>. 2(2):99–107</a:t>
            </a:r>
            <a:r>
              <a:rPr lang="en-GB" sz="1400" dirty="0"/>
              <a:t> .</a:t>
            </a:r>
          </a:p>
          <a:p>
            <a:pPr marL="0" indent="0">
              <a:buNone/>
            </a:pPr>
            <a:r>
              <a:rPr lang="en-GB" sz="1400" dirty="0"/>
              <a:t>Moon, S. (2015). Wu Wei (non-action) Philosophy and Actions: Rethinking ‘actions’ in school reform. </a:t>
            </a:r>
            <a:r>
              <a:rPr lang="en-GB" sz="1400" i="1" dirty="0"/>
              <a:t>Educational Philosophy and Theory. </a:t>
            </a:r>
            <a:r>
              <a:rPr lang="en-GB" sz="1400" dirty="0"/>
              <a:t>47 (5) pp. 455-473</a:t>
            </a:r>
            <a:r>
              <a:rPr lang="en-GB" sz="1400" dirty="0" smtClean="0"/>
              <a:t>.</a:t>
            </a:r>
          </a:p>
          <a:p>
            <a:pPr marL="0" indent="0">
              <a:buNone/>
            </a:pPr>
            <a:r>
              <a:rPr lang="en-GB" sz="1400" dirty="0"/>
              <a:t>Oliveira, R. (n.d.) How to Foster the Flow State [online] </a:t>
            </a:r>
            <a:r>
              <a:rPr lang="en-GB" sz="1400" dirty="0"/>
              <a:t>OptimOZ</a:t>
            </a:r>
            <a:r>
              <a:rPr lang="en-GB" sz="1400" dirty="0"/>
              <a:t>: Hack Your Life. Available at: </a:t>
            </a:r>
            <a:r>
              <a:rPr lang="en-GB" sz="1400" dirty="0">
                <a:hlinkClick r:id="rId2"/>
              </a:rPr>
              <a:t>https://www.optimoz.com.au/blogs/news/174434951-how-to-foster-the-flow-state</a:t>
            </a:r>
            <a:r>
              <a:rPr lang="en-GB" sz="1400" dirty="0"/>
              <a:t>. Accessed: 30 November, 2020</a:t>
            </a:r>
          </a:p>
          <a:p>
            <a:pPr marL="0" indent="0">
              <a:buNone/>
            </a:pPr>
            <a:r>
              <a:rPr lang="en-GB" sz="1400" dirty="0"/>
              <a:t>Philips, M. (2015) Wu-wei as professional ethos of public service: Non-action for the 21st century. </a:t>
            </a:r>
            <a:r>
              <a:rPr lang="en-GB" sz="1400" i="1" dirty="0"/>
              <a:t>International Journal of Civil Service Reform and Practice</a:t>
            </a:r>
            <a:r>
              <a:rPr lang="en-GB" sz="1400" dirty="0"/>
              <a:t>. Vol.5. pp. 11-27.</a:t>
            </a:r>
          </a:p>
          <a:p>
            <a:pPr marL="0" indent="0">
              <a:buNone/>
            </a:pPr>
            <a:endParaRPr lang="en-GB" sz="1400" dirty="0" smtClean="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449847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a:t>
            </a:r>
            <a:endParaRPr lang="en-GB" dirty="0"/>
          </a:p>
        </p:txBody>
      </p:sp>
      <p:sp>
        <p:nvSpPr>
          <p:cNvPr id="3" name="Content Placeholder 2"/>
          <p:cNvSpPr>
            <a:spLocks noGrp="1"/>
          </p:cNvSpPr>
          <p:nvPr>
            <p:ph idx="1"/>
          </p:nvPr>
        </p:nvSpPr>
        <p:spPr>
          <a:xfrm>
            <a:off x="628650" y="1412776"/>
            <a:ext cx="7886700" cy="4764187"/>
          </a:xfrm>
        </p:spPr>
        <p:txBody>
          <a:bodyPr>
            <a:noAutofit/>
          </a:bodyPr>
          <a:lstStyle/>
          <a:p>
            <a:pPr marL="0" indent="0">
              <a:buNone/>
            </a:pPr>
            <a:r>
              <a:rPr lang="en-GB" sz="1400" dirty="0" smtClean="0"/>
              <a:t>Schwartz</a:t>
            </a:r>
            <a:r>
              <a:rPr lang="en-GB" sz="1400" dirty="0"/>
              <a:t>, Benjamin I. 1985. The World of Thought in Ancient China. Cambridge, MA: </a:t>
            </a:r>
            <a:r>
              <a:rPr lang="en-GB" sz="1400" dirty="0"/>
              <a:t>Belknap</a:t>
            </a:r>
            <a:r>
              <a:rPr lang="en-GB" sz="1400" dirty="0"/>
              <a:t>; Harvard University Press.</a:t>
            </a:r>
          </a:p>
          <a:p>
            <a:pPr marL="0" indent="0">
              <a:buNone/>
            </a:pPr>
            <a:r>
              <a:rPr lang="en-US" sz="1400" dirty="0" smtClean="0"/>
              <a:t>Slingerland</a:t>
            </a:r>
            <a:r>
              <a:rPr lang="en-US" sz="1400" dirty="0"/>
              <a:t>, E. (2000) </a:t>
            </a:r>
            <a:r>
              <a:rPr lang="en-US" sz="1400" i="1" dirty="0"/>
              <a:t>Effortless Action: Wu-Wei as conceptual metaphor and spiritual ideal in early China</a:t>
            </a:r>
            <a:r>
              <a:rPr lang="en-US" sz="1400" dirty="0"/>
              <a:t>. New York: Oxford University Press.</a:t>
            </a:r>
            <a:endParaRPr lang="en-GB" sz="1400" dirty="0"/>
          </a:p>
          <a:p>
            <a:pPr marL="0" indent="0">
              <a:buNone/>
            </a:pPr>
            <a:r>
              <a:rPr lang="en-GB" sz="1400" dirty="0"/>
              <a:t>Slingerland, E. (2003). </a:t>
            </a:r>
            <a:r>
              <a:rPr lang="en-GB" sz="1400" i="1" dirty="0"/>
              <a:t>Effortless action: Wu-wei as conceptual metaphor and spiritual ideal in early China</a:t>
            </a:r>
            <a:r>
              <a:rPr lang="en-GB" sz="1400" dirty="0"/>
              <a:t>. Oxford: Oxford University Press</a:t>
            </a:r>
            <a:r>
              <a:rPr lang="en-GB" sz="1400" dirty="0" smtClean="0"/>
              <a:t>.</a:t>
            </a:r>
          </a:p>
          <a:p>
            <a:pPr marL="0" indent="0">
              <a:buNone/>
            </a:pPr>
            <a:r>
              <a:rPr lang="en-GB" sz="1400" dirty="0" smtClean="0"/>
              <a:t>Slingerland</a:t>
            </a:r>
            <a:r>
              <a:rPr lang="en-GB" sz="1400" dirty="0" smtClean="0"/>
              <a:t>, E. (2017) </a:t>
            </a:r>
            <a:r>
              <a:rPr lang="en-GB" sz="1400" i="1" dirty="0" smtClean="0"/>
              <a:t>Trying Not to Try: Ancient China, Modern Science and The Power of Spontaneity, </a:t>
            </a:r>
            <a:r>
              <a:rPr lang="en-GB" sz="1400" dirty="0" smtClean="0"/>
              <a:t>New York: </a:t>
            </a:r>
            <a:r>
              <a:rPr lang="en-GB" sz="1400" smtClean="0"/>
              <a:t>Crown Publishers</a:t>
            </a:r>
            <a:r>
              <a:rPr lang="en-GB" sz="1400" i="1" smtClean="0"/>
              <a:t>.</a:t>
            </a:r>
            <a:endParaRPr lang="en-GB" sz="1400" dirty="0"/>
          </a:p>
          <a:p>
            <a:pPr marL="0" indent="0">
              <a:buNone/>
            </a:pPr>
            <a:r>
              <a:rPr lang="en-GB" sz="1400" dirty="0"/>
              <a:t>Tadd, M. (2019)  Ziran: Authenticity or Authority? Religions. 10, 207; doi:10.3390/rel10030207</a:t>
            </a:r>
          </a:p>
          <a:p>
            <a:pPr marL="0" indent="0">
              <a:buNone/>
            </a:pPr>
            <a:r>
              <a:rPr lang="en-GB" sz="1400" dirty="0"/>
              <a:t>University of South Australia. (n.d.) Student-</a:t>
            </a:r>
            <a:r>
              <a:rPr lang="en-GB" sz="1400" dirty="0"/>
              <a:t>centered</a:t>
            </a:r>
            <a:r>
              <a:rPr lang="en-GB" sz="1400" dirty="0"/>
              <a:t> Learning Available at: </a:t>
            </a:r>
            <a:r>
              <a:rPr lang="en-GB" sz="1400" dirty="0">
                <a:hlinkClick r:id="rId2"/>
              </a:rPr>
              <a:t>https://lo.unisa.edu.au/mod/book/view.php?id=610988&amp;chapterid=102030</a:t>
            </a:r>
            <a:r>
              <a:rPr lang="en-GB" sz="1400" dirty="0"/>
              <a:t>. Accessed: 30 November 2020</a:t>
            </a:r>
            <a:r>
              <a:rPr lang="en-GB" sz="1400" dirty="0" smtClean="0"/>
              <a:t>.</a:t>
            </a:r>
          </a:p>
          <a:p>
            <a:pPr marL="0" indent="0">
              <a:buNone/>
            </a:pPr>
            <a:r>
              <a:rPr lang="en-GB" sz="1400" dirty="0" smtClean="0"/>
              <a:t>Varwell</a:t>
            </a:r>
            <a:r>
              <a:rPr lang="en-GB" sz="1400" dirty="0" smtClean="0"/>
              <a:t>, S,. (2020) Educational </a:t>
            </a:r>
            <a:r>
              <a:rPr lang="en-GB" sz="1400" dirty="0"/>
              <a:t>Developers Thinking </a:t>
            </a:r>
            <a:r>
              <a:rPr lang="en-GB" sz="1400" dirty="0" smtClean="0"/>
              <a:t>Allowed Speakeasy </a:t>
            </a:r>
            <a:r>
              <a:rPr lang="en-GB" sz="1400" dirty="0"/>
              <a:t>1: Students as </a:t>
            </a:r>
            <a:r>
              <a:rPr lang="en-GB" sz="1400" dirty="0" smtClean="0"/>
              <a:t>Partners [online] Available at</a:t>
            </a:r>
            <a:r>
              <a:rPr lang="en-GB" sz="1400" dirty="0"/>
              <a:t>: </a:t>
            </a:r>
            <a:r>
              <a:rPr lang="en-GB" sz="1400" dirty="0">
                <a:hlinkClick r:id="rId3"/>
              </a:rPr>
              <a:t>https://edta.info.yorku.ca/speakeasy-1</a:t>
            </a:r>
            <a:r>
              <a:rPr lang="en-GB" sz="1400" dirty="0" smtClean="0">
                <a:hlinkClick r:id="rId3"/>
              </a:rPr>
              <a:t>/</a:t>
            </a:r>
            <a:r>
              <a:rPr lang="en-GB" sz="1400" dirty="0" smtClean="0"/>
              <a:t>. Accessed 9 December, 2020.</a:t>
            </a:r>
            <a:endParaRPr lang="en-GB" sz="1400" dirty="0"/>
          </a:p>
          <a:p>
            <a:pPr marL="0" indent="0" fontAlgn="t">
              <a:buNone/>
            </a:pPr>
            <a:r>
              <a:rPr lang="en-GB" sz="1400" dirty="0" smtClean="0"/>
              <a:t>Galloway, P. (2016)</a:t>
            </a:r>
            <a:r>
              <a:rPr lang="en-GB" sz="1400" b="1" dirty="0"/>
              <a:t> </a:t>
            </a:r>
            <a:r>
              <a:rPr lang="en-GB" sz="1400" dirty="0"/>
              <a:t>Ludwig </a:t>
            </a:r>
            <a:r>
              <a:rPr lang="en-GB" sz="1400" dirty="0"/>
              <a:t>Mies</a:t>
            </a:r>
            <a:r>
              <a:rPr lang="en-GB" sz="1400" dirty="0"/>
              <a:t> van der </a:t>
            </a:r>
            <a:r>
              <a:rPr lang="en-GB" sz="1400" dirty="0" smtClean="0"/>
              <a:t>Rohe</a:t>
            </a:r>
            <a:r>
              <a:rPr lang="en-GB" sz="1400" dirty="0" smtClean="0"/>
              <a:t> American</a:t>
            </a:r>
            <a:r>
              <a:rPr lang="en-GB" sz="1400" dirty="0"/>
              <a:t>, born Germany. </a:t>
            </a:r>
            <a:r>
              <a:rPr lang="en-GB" sz="1400" dirty="0" smtClean="0"/>
              <a:t>1886–1969. [online</a:t>
            </a:r>
            <a:r>
              <a:rPr lang="en-GB" sz="1400" dirty="0"/>
              <a:t>] Available t: </a:t>
            </a:r>
            <a:r>
              <a:rPr lang="en-GB" sz="1400" dirty="0">
                <a:hlinkClick r:id="rId4"/>
              </a:rPr>
              <a:t>https://</a:t>
            </a:r>
            <a:r>
              <a:rPr lang="en-GB" sz="1400" dirty="0" smtClean="0">
                <a:hlinkClick r:id="rId4"/>
              </a:rPr>
              <a:t>www.moma.org/artists/7166</a:t>
            </a:r>
            <a:r>
              <a:rPr lang="en-GB" sz="1400" dirty="0" smtClean="0"/>
              <a:t>. Accessed: 21 </a:t>
            </a:r>
            <a:r>
              <a:rPr lang="en-GB" sz="1400" dirty="0"/>
              <a:t>J</a:t>
            </a:r>
            <a:r>
              <a:rPr lang="en-GB" sz="1400" dirty="0" smtClean="0"/>
              <a:t>anuary, 2021.</a:t>
            </a:r>
            <a:endParaRPr lang="en-GB" sz="1400" dirty="0"/>
          </a:p>
          <a:p>
            <a:pPr marL="0" indent="0">
              <a:buNone/>
            </a:pPr>
            <a:r>
              <a:rPr lang="en-GB" sz="1400" dirty="0" smtClean="0"/>
              <a:t>Wang</a:t>
            </a:r>
            <a:r>
              <a:rPr lang="en-GB" sz="1400" dirty="0"/>
              <a:t>, Q. (1997) On Lao </a:t>
            </a:r>
            <a:r>
              <a:rPr lang="en-GB" sz="1400" dirty="0"/>
              <a:t>Zi’s</a:t>
            </a:r>
            <a:r>
              <a:rPr lang="en-GB" sz="1400" dirty="0"/>
              <a:t> Concept of </a:t>
            </a:r>
            <a:r>
              <a:rPr lang="en-GB" sz="1400" dirty="0"/>
              <a:t>Zi</a:t>
            </a:r>
            <a:r>
              <a:rPr lang="en-GB" sz="1400" dirty="0"/>
              <a:t> Ran. </a:t>
            </a:r>
            <a:r>
              <a:rPr lang="en-GB" sz="1400" i="1" dirty="0"/>
              <a:t>The Journal of Chinese Philosophy. 24.</a:t>
            </a:r>
          </a:p>
          <a:p>
            <a:pPr marL="0" indent="0">
              <a:buNone/>
            </a:pPr>
            <a:r>
              <a:rPr lang="en-GB" sz="1400" dirty="0"/>
              <a:t>Wu, C (2016) THUS SPOKE LAOZI: A New Translation with Commentaries of</a:t>
            </a:r>
            <a:r>
              <a:rPr lang="en-GB" sz="1400" b="1" dirty="0"/>
              <a:t> </a:t>
            </a:r>
            <a:r>
              <a:rPr lang="en-GB" sz="1400" dirty="0"/>
              <a:t>DAODEJING . University of Hawai‘i Press: Honolulu. </a:t>
            </a:r>
          </a:p>
          <a:p>
            <a:pPr marL="0" indent="0">
              <a:buNone/>
            </a:pPr>
            <a:r>
              <a:rPr lang="en-GB" sz="1400" dirty="0"/>
              <a:t>Ziporyn</a:t>
            </a:r>
            <a:r>
              <a:rPr lang="en-GB" sz="1400" dirty="0"/>
              <a:t>, B. (2009). </a:t>
            </a:r>
            <a:r>
              <a:rPr lang="en-GB" sz="1400" i="1" dirty="0"/>
              <a:t>Zhuangzi: The essential writings with selections from traditional commentaries</a:t>
            </a:r>
            <a:r>
              <a:rPr lang="en-GB" sz="1400" dirty="0"/>
              <a:t>. Indianapolis, IN: Hackett Publishing Company Inc.</a:t>
            </a:r>
          </a:p>
        </p:txBody>
      </p:sp>
      <p:pic>
        <p:nvPicPr>
          <p:cNvPr id="4" name="Picture 3"/>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753726" y="38055"/>
            <a:ext cx="1385428" cy="6544944"/>
          </a:xfrm>
          <a:prstGeom prst="rect">
            <a:avLst/>
          </a:prstGeom>
        </p:spPr>
      </p:pic>
      <p:sp>
        <p:nvSpPr>
          <p:cNvPr id="5" name="Rectangle 4"/>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374571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268760"/>
            <a:ext cx="8928992" cy="5184576"/>
          </a:xfrm>
        </p:spPr>
        <p:txBody>
          <a:bodyPr>
            <a:normAutofit/>
          </a:bodyPr>
          <a:lstStyle/>
          <a:p>
            <a:pPr marL="0" indent="0">
              <a:buNone/>
            </a:pPr>
            <a:r>
              <a:rPr lang="zh-CN" altLang="en-US" sz="2400" dirty="0"/>
              <a:t>圣人处无为之</a:t>
            </a:r>
            <a:r>
              <a:rPr lang="zh-CN" altLang="en-US" sz="2400" dirty="0" smtClean="0"/>
              <a:t>事</a:t>
            </a:r>
            <a:r>
              <a:rPr lang="en-GB" altLang="zh-CN" sz="2400" dirty="0" smtClean="0"/>
              <a:t>	</a:t>
            </a:r>
            <a:r>
              <a:rPr lang="en-GB" sz="2400" dirty="0" smtClean="0"/>
              <a:t>The </a:t>
            </a:r>
            <a:r>
              <a:rPr lang="en-GB" sz="2400" dirty="0"/>
              <a:t>sage handles affairs by Non-doing (</a:t>
            </a:r>
            <a:r>
              <a:rPr lang="en-GB" sz="2400" i="1" dirty="0" smtClean="0"/>
              <a:t>wu wei</a:t>
            </a:r>
            <a:r>
              <a:rPr lang="en-GB" sz="2400" dirty="0"/>
              <a:t>),</a:t>
            </a:r>
          </a:p>
          <a:p>
            <a:pPr marL="0" indent="0">
              <a:buNone/>
            </a:pPr>
            <a:r>
              <a:rPr lang="en-GB" sz="2400" dirty="0" smtClean="0"/>
              <a:t>行不言之教		And </a:t>
            </a:r>
            <a:r>
              <a:rPr lang="en-GB" sz="2400" dirty="0"/>
              <a:t>practices teaching by not speaking.</a:t>
            </a:r>
          </a:p>
          <a:p>
            <a:pPr marL="0" indent="0">
              <a:buNone/>
            </a:pPr>
            <a:r>
              <a:rPr lang="en-GB" sz="2400" dirty="0" smtClean="0"/>
              <a:t>万物作而弗始	He </a:t>
            </a:r>
            <a:r>
              <a:rPr lang="en-GB" sz="2400" dirty="0"/>
              <a:t>lets all things happen but does not initiate,</a:t>
            </a:r>
          </a:p>
          <a:p>
            <a:pPr marL="0" indent="0">
              <a:buNone/>
            </a:pPr>
            <a:r>
              <a:rPr lang="en-GB" sz="2400" dirty="0" smtClean="0"/>
              <a:t>生而弗有		Lets </a:t>
            </a:r>
            <a:r>
              <a:rPr lang="en-GB" sz="2400" dirty="0"/>
              <a:t>them grow but does not possess,</a:t>
            </a:r>
          </a:p>
          <a:p>
            <a:pPr marL="0" indent="0">
              <a:buNone/>
            </a:pPr>
            <a:r>
              <a:rPr lang="zh-CN" altLang="en-US" sz="2400" dirty="0"/>
              <a:t>为而弗</a:t>
            </a:r>
            <a:r>
              <a:rPr lang="zh-CN" altLang="en-US" sz="2400" dirty="0" smtClean="0"/>
              <a:t>恃</a:t>
            </a:r>
            <a:r>
              <a:rPr lang="en-GB" altLang="zh-CN" sz="2400" dirty="0" smtClean="0"/>
              <a:t>		</a:t>
            </a:r>
            <a:r>
              <a:rPr lang="en-GB" sz="2400" dirty="0" smtClean="0"/>
              <a:t>Gets </a:t>
            </a:r>
            <a:r>
              <a:rPr lang="en-GB" sz="2400" dirty="0"/>
              <a:t>things done but does not take advantage,</a:t>
            </a:r>
          </a:p>
          <a:p>
            <a:pPr marL="0" indent="0">
              <a:buNone/>
            </a:pPr>
            <a:r>
              <a:rPr lang="en-GB" sz="2400" dirty="0" smtClean="0"/>
              <a:t>功成而弗居		Achieves </a:t>
            </a:r>
            <a:r>
              <a:rPr lang="en-GB" sz="2400" dirty="0"/>
              <a:t>his goal but claims no credit.</a:t>
            </a:r>
          </a:p>
          <a:p>
            <a:pPr marL="0" indent="0">
              <a:buNone/>
            </a:pPr>
            <a:r>
              <a:rPr lang="en-GB" sz="2400" dirty="0" smtClean="0"/>
              <a:t>夫唯弗居		Just </a:t>
            </a:r>
            <a:r>
              <a:rPr lang="en-GB" sz="2400" dirty="0"/>
              <a:t>because he claims no credit,</a:t>
            </a:r>
          </a:p>
          <a:p>
            <a:pPr marL="0" indent="0">
              <a:buNone/>
            </a:pPr>
            <a:r>
              <a:rPr lang="en-GB" sz="2400" dirty="0" smtClean="0"/>
              <a:t>是以不去		His </a:t>
            </a:r>
            <a:r>
              <a:rPr lang="en-GB" sz="2400" dirty="0"/>
              <a:t>credit does not go away.</a:t>
            </a:r>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9993" y="0"/>
            <a:ext cx="1385428" cy="6654247"/>
          </a:xfrm>
          <a:prstGeom prst="rect">
            <a:avLst/>
          </a:prstGeom>
        </p:spPr>
      </p:pic>
      <p:sp>
        <p:nvSpPr>
          <p:cNvPr id="7" name="TextBox 6"/>
          <p:cNvSpPr txBox="1"/>
          <p:nvPr/>
        </p:nvSpPr>
        <p:spPr>
          <a:xfrm>
            <a:off x="6372200" y="5157192"/>
            <a:ext cx="2376264" cy="1046440"/>
          </a:xfrm>
          <a:prstGeom prst="rect">
            <a:avLst/>
          </a:prstGeom>
          <a:noFill/>
        </p:spPr>
        <p:txBody>
          <a:bodyPr wrap="square" rtlCol="0">
            <a:spAutoFit/>
          </a:bodyPr>
          <a:lstStyle/>
          <a:p>
            <a:r>
              <a:rPr lang="en-GB" sz="1100" dirty="0" smtClean="0"/>
              <a:t>Wu, C (2016) THUS SPOKE LAOZI: A New Translation with Commentaries of</a:t>
            </a:r>
            <a:r>
              <a:rPr lang="en-GB" sz="1100" b="1" dirty="0" smtClean="0"/>
              <a:t> </a:t>
            </a:r>
            <a:r>
              <a:rPr lang="en-GB" sz="1100" dirty="0" smtClean="0"/>
              <a:t>DAODEJING . University of Hawai‘i Press: Honolulu.  P.7.</a:t>
            </a:r>
          </a:p>
          <a:p>
            <a:endParaRPr lang="en-GB" dirty="0"/>
          </a:p>
        </p:txBody>
      </p:sp>
      <p:sp>
        <p:nvSpPr>
          <p:cNvPr id="8" name="Title 1"/>
          <p:cNvSpPr>
            <a:spLocks noGrp="1"/>
          </p:cNvSpPr>
          <p:nvPr>
            <p:ph type="title"/>
          </p:nvPr>
        </p:nvSpPr>
        <p:spPr>
          <a:xfrm>
            <a:off x="457200" y="274638"/>
            <a:ext cx="8229600" cy="1143000"/>
          </a:xfrm>
        </p:spPr>
        <p:txBody>
          <a:bodyPr/>
          <a:lstStyle/>
          <a:p>
            <a:r>
              <a:rPr lang="en-US" dirty="0" smtClean="0"/>
              <a:t>Wu Wei</a:t>
            </a:r>
            <a:endParaRPr lang="en-GB" dirty="0"/>
          </a:p>
        </p:txBody>
      </p:sp>
    </p:spTree>
    <p:extLst>
      <p:ext uri="{BB962C8B-B14F-4D97-AF65-F5344CB8AC3E}">
        <p14:creationId xmlns:p14="http://schemas.microsoft.com/office/powerpoint/2010/main" val="71664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 Wei</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8572" y="0"/>
            <a:ext cx="1385428" cy="6544944"/>
          </a:xfrm>
          <a:prstGeom prst="rect">
            <a:avLst/>
          </a:prstGeom>
        </p:spPr>
      </p:pic>
      <p:sp>
        <p:nvSpPr>
          <p:cNvPr id="7" name="Content Placeholder 2"/>
          <p:cNvSpPr txBox="1">
            <a:spLocks/>
          </p:cNvSpPr>
          <p:nvPr/>
        </p:nvSpPr>
        <p:spPr>
          <a:xfrm>
            <a:off x="467544" y="1351362"/>
            <a:ext cx="7901682" cy="40608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i="1" dirty="0" smtClean="0"/>
              <a:t>Wu wei </a:t>
            </a:r>
            <a:r>
              <a:rPr lang="en-US" sz="2400" dirty="0" smtClean="0"/>
              <a:t>is a Daoist concept translated in many ways, such as:</a:t>
            </a:r>
          </a:p>
          <a:p>
            <a:pPr>
              <a:buClr>
                <a:schemeClr val="tx2"/>
              </a:buClr>
            </a:pPr>
            <a:r>
              <a:rPr lang="en-GB" sz="2400" dirty="0"/>
              <a:t>doing nothing (Graham, 1989);</a:t>
            </a:r>
          </a:p>
          <a:p>
            <a:pPr>
              <a:buClr>
                <a:schemeClr val="tx2"/>
              </a:buClr>
            </a:pPr>
            <a:r>
              <a:rPr lang="en-GB" sz="2400" dirty="0"/>
              <a:t>nonaction</a:t>
            </a:r>
            <a:r>
              <a:rPr lang="en-GB" sz="2400" dirty="0"/>
              <a:t> </a:t>
            </a:r>
            <a:r>
              <a:rPr lang="en-GB" sz="2400" dirty="0" smtClean="0"/>
              <a:t>(Moon </a:t>
            </a:r>
            <a:r>
              <a:rPr lang="en-GB" sz="2400" dirty="0" smtClean="0"/>
              <a:t>2015); </a:t>
            </a:r>
            <a:endParaRPr lang="en-GB" sz="2400" dirty="0"/>
          </a:p>
          <a:p>
            <a:pPr>
              <a:buClr>
                <a:schemeClr val="tx2"/>
              </a:buClr>
            </a:pPr>
            <a:r>
              <a:rPr lang="en-GB" sz="2400" dirty="0"/>
              <a:t>non-doing,</a:t>
            </a:r>
            <a:r>
              <a:rPr lang="en-US" sz="2400" dirty="0"/>
              <a:t>  inaction (Phillips, 2015);</a:t>
            </a:r>
          </a:p>
          <a:p>
            <a:r>
              <a:rPr lang="en-US" sz="2400" dirty="0" smtClean="0"/>
              <a:t>having no activity (Wang, 1997);</a:t>
            </a:r>
          </a:p>
          <a:p>
            <a:r>
              <a:rPr lang="en-US" sz="2400" dirty="0" smtClean="0"/>
              <a:t>spontaneity (Keping, </a:t>
            </a:r>
            <a:r>
              <a:rPr lang="en-US" sz="2400" dirty="0"/>
              <a:t>1998); </a:t>
            </a:r>
            <a:endParaRPr lang="en-US" sz="2400" dirty="0" smtClean="0"/>
          </a:p>
          <a:p>
            <a:r>
              <a:rPr lang="en-US" sz="2400" dirty="0" smtClean="0"/>
              <a:t>non-purposive </a:t>
            </a:r>
            <a:r>
              <a:rPr lang="en-US" sz="2400" dirty="0"/>
              <a:t>action (Schwartz, 1985);</a:t>
            </a:r>
            <a:endParaRPr lang="en-GB" sz="2400" dirty="0"/>
          </a:p>
          <a:p>
            <a:r>
              <a:rPr lang="en-US" sz="2400" dirty="0" smtClean="0"/>
              <a:t>effortless flow (Slingerland, 2017). </a:t>
            </a:r>
          </a:p>
          <a:p>
            <a:endParaRPr lang="en-US" sz="2400" dirty="0" smtClean="0"/>
          </a:p>
          <a:p>
            <a:pPr marL="0" indent="0">
              <a:buNone/>
            </a:pPr>
            <a:r>
              <a:rPr lang="en-US" sz="2400" dirty="0"/>
              <a:t>I think of it as ‘doing without doing’ from the perspective of students, or ‘purposeful inaction’ in the context of my organising learning</a:t>
            </a:r>
            <a:r>
              <a:rPr lang="en-US" sz="2400" dirty="0" smtClean="0"/>
              <a:t>. Moeller (2006) writes: </a:t>
            </a:r>
            <a:r>
              <a:rPr lang="en-US" sz="2400" i="1" dirty="0" smtClean="0"/>
              <a:t>wu wei er wu bu wei </a:t>
            </a:r>
            <a:r>
              <a:rPr lang="en-US" sz="2400" dirty="0" smtClean="0"/>
              <a:t>nonaction/but nothing is undone.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2255676"/>
            <a:ext cx="1514930" cy="2252196"/>
          </a:xfrm>
          <a:prstGeom prst="rect">
            <a:avLst/>
          </a:prstGeom>
        </p:spPr>
      </p:pic>
    </p:spTree>
    <p:extLst>
      <p:ext uri="{BB962C8B-B14F-4D97-AF65-F5344CB8AC3E}">
        <p14:creationId xmlns:p14="http://schemas.microsoft.com/office/powerpoint/2010/main" val="1599765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78"/>
            <a:ext cx="8229600" cy="920350"/>
          </a:xfrm>
        </p:spPr>
        <p:txBody>
          <a:bodyPr/>
          <a:lstStyle/>
          <a:p>
            <a:r>
              <a:rPr lang="en-US" dirty="0" smtClean="0"/>
              <a:t>Wu Wei</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58572" y="0"/>
            <a:ext cx="1385428" cy="6544944"/>
          </a:xfrm>
          <a:prstGeom prst="rect">
            <a:avLst/>
          </a:prstGeom>
        </p:spPr>
      </p:pic>
      <p:sp>
        <p:nvSpPr>
          <p:cNvPr id="7" name="Content Placeholder 2"/>
          <p:cNvSpPr txBox="1">
            <a:spLocks/>
          </p:cNvSpPr>
          <p:nvPr/>
        </p:nvSpPr>
        <p:spPr>
          <a:xfrm>
            <a:off x="323528" y="1123186"/>
            <a:ext cx="8568952" cy="44224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2"/>
              </a:buClr>
              <a:buNone/>
            </a:pPr>
            <a:r>
              <a:rPr lang="en-US" sz="2400" i="1" dirty="0"/>
              <a:t>Wu wei </a:t>
            </a:r>
            <a:r>
              <a:rPr lang="en-US" sz="2400" dirty="0"/>
              <a:t>is a Daoist concept translated in many ways, such as:</a:t>
            </a:r>
          </a:p>
          <a:p>
            <a:pPr>
              <a:buClr>
                <a:schemeClr val="tx2"/>
              </a:buClr>
            </a:pPr>
            <a:r>
              <a:rPr lang="en-US" sz="2400" dirty="0" smtClean="0"/>
              <a:t>purposeful </a:t>
            </a:r>
            <a:r>
              <a:rPr lang="en-US" sz="2400" dirty="0"/>
              <a:t>inaction (Moon, 2015); </a:t>
            </a:r>
          </a:p>
          <a:p>
            <a:pPr>
              <a:buClr>
                <a:schemeClr val="tx2"/>
              </a:buClr>
            </a:pPr>
            <a:r>
              <a:rPr lang="en-US" sz="2400" dirty="0" smtClean="0"/>
              <a:t>non-interference </a:t>
            </a:r>
            <a:r>
              <a:rPr lang="en-US" sz="2400" dirty="0"/>
              <a:t>(Kirkland, 2001);</a:t>
            </a:r>
          </a:p>
          <a:p>
            <a:pPr>
              <a:buClr>
                <a:schemeClr val="tx2"/>
              </a:buClr>
            </a:pPr>
            <a:r>
              <a:rPr lang="en-GB" sz="2400" dirty="0" smtClean="0"/>
              <a:t>effortless </a:t>
            </a:r>
            <a:r>
              <a:rPr lang="en-GB" sz="2400" dirty="0"/>
              <a:t>action, </a:t>
            </a:r>
            <a:r>
              <a:rPr lang="en-US" sz="2400" dirty="0"/>
              <a:t>perfected action, acting without acting, acting without purpose, </a:t>
            </a:r>
            <a:r>
              <a:rPr lang="en-GB" sz="2400" dirty="0"/>
              <a:t>no doing/effort/exertion, no-self</a:t>
            </a:r>
            <a:r>
              <a:rPr lang="en-US" sz="2400" dirty="0"/>
              <a:t> (Slingerland, 2000); </a:t>
            </a:r>
            <a:endParaRPr lang="en-US" sz="2400" dirty="0" smtClean="0"/>
          </a:p>
          <a:p>
            <a:r>
              <a:rPr lang="en-GB" sz="2400" dirty="0" smtClean="0"/>
              <a:t>non-deliberative </a:t>
            </a:r>
            <a:r>
              <a:rPr lang="en-GB" sz="2400" dirty="0"/>
              <a:t>doing (Chai, </a:t>
            </a:r>
            <a:r>
              <a:rPr lang="en-GB" sz="2400" dirty="0" smtClean="0"/>
              <a:t>2014);</a:t>
            </a:r>
            <a:endParaRPr lang="en-GB" sz="2400" dirty="0"/>
          </a:p>
          <a:p>
            <a:r>
              <a:rPr lang="en-GB" sz="2400" dirty="0"/>
              <a:t>working to align with the Will of the Way (Tadd, 2019</a:t>
            </a:r>
            <a:r>
              <a:rPr lang="en-GB" sz="2400" dirty="0" smtClean="0"/>
              <a:t>).</a:t>
            </a:r>
          </a:p>
          <a:p>
            <a:endParaRPr lang="en-GB" altLang="en-US" sz="2400" b="1" dirty="0">
              <a:solidFill>
                <a:schemeClr val="accent4">
                  <a:lumMod val="50000"/>
                </a:schemeClr>
              </a:solidFill>
              <a:latin typeface="Calibri Light" panose="020F0302020204030204" pitchFamily="34" charset="0"/>
              <a:cs typeface="Calibri Light" panose="020F0302020204030204" pitchFamily="34" charset="0"/>
            </a:endParaRPr>
          </a:p>
          <a:p>
            <a:pPr marL="0" indent="0">
              <a:buNone/>
            </a:pPr>
            <a:r>
              <a:rPr lang="en-GB" sz="2400" dirty="0" smtClean="0"/>
              <a:t>“[M]ost </a:t>
            </a:r>
            <a:r>
              <a:rPr lang="en-GB" sz="2400" dirty="0"/>
              <a:t>scholars agree, the maxim of nonaction does not mean that nothing is done or that nothing ever happens in the human realm. It rather expresses the </a:t>
            </a:r>
            <a:r>
              <a:rPr lang="en-GB" sz="2400" u="sng" dirty="0"/>
              <a:t>paradoxical idea </a:t>
            </a:r>
            <a:r>
              <a:rPr lang="en-GB" sz="2400" dirty="0"/>
              <a:t>that greatest efficacy is achieved by non-interference or by allowing all events and all activities to unfold naturally and unimpeded</a:t>
            </a:r>
            <a:r>
              <a:rPr lang="en-GB" sz="2400" dirty="0" smtClean="0"/>
              <a:t>.” </a:t>
            </a:r>
            <a:r>
              <a:rPr lang="en-GB" sz="2400" dirty="0"/>
              <a:t>(Moeller, 2015)</a:t>
            </a:r>
          </a:p>
          <a:p>
            <a:pPr marL="0" indent="0">
              <a:buNone/>
            </a:pPr>
            <a:endParaRPr lang="en-US" sz="2400" dirty="0"/>
          </a:p>
          <a:p>
            <a:pPr marL="0" indent="0">
              <a:buNone/>
            </a:pPr>
            <a:endParaRPr lang="en-US" altLang="en-US" sz="2800" b="1" dirty="0">
              <a:solidFill>
                <a:schemeClr val="accent4">
                  <a:lumMod val="50000"/>
                </a:schemeClr>
              </a:solidFill>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4833" y="28330"/>
            <a:ext cx="1221857" cy="1816494"/>
          </a:xfrm>
          <a:prstGeom prst="rect">
            <a:avLst/>
          </a:prstGeom>
        </p:spPr>
      </p:pic>
    </p:spTree>
    <p:extLst>
      <p:ext uri="{BB962C8B-B14F-4D97-AF65-F5344CB8AC3E}">
        <p14:creationId xmlns:p14="http://schemas.microsoft.com/office/powerpoint/2010/main" val="322547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652120" y="2082055"/>
            <a:ext cx="3279498" cy="2866281"/>
          </a:xfrm>
          <a:prstGeom prst="rect">
            <a:avLst/>
          </a:prstGeom>
        </p:spPr>
      </p:pic>
      <p:sp>
        <p:nvSpPr>
          <p:cNvPr id="2" name="Title 1"/>
          <p:cNvSpPr>
            <a:spLocks noGrp="1"/>
          </p:cNvSpPr>
          <p:nvPr>
            <p:ph type="title"/>
          </p:nvPr>
        </p:nvSpPr>
        <p:spPr>
          <a:xfrm>
            <a:off x="628650" y="365127"/>
            <a:ext cx="7886700" cy="903634"/>
          </a:xfrm>
        </p:spPr>
        <p:txBody>
          <a:bodyPr>
            <a:normAutofit fontScale="90000"/>
          </a:bodyPr>
          <a:lstStyle/>
          <a:p>
            <a:r>
              <a:rPr lang="en-US" dirty="0" smtClean="0"/>
              <a:t>Doing without doing/purposeful inaction</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769713" y="0"/>
            <a:ext cx="1385428" cy="6690082"/>
          </a:xfrm>
          <a:prstGeom prst="rect">
            <a:avLst/>
          </a:prstGeom>
        </p:spPr>
      </p:pic>
      <p:sp>
        <p:nvSpPr>
          <p:cNvPr id="7" name="Content Placeholder 2"/>
          <p:cNvSpPr txBox="1">
            <a:spLocks/>
          </p:cNvSpPr>
          <p:nvPr/>
        </p:nvSpPr>
        <p:spPr>
          <a:xfrm>
            <a:off x="179512" y="1351362"/>
            <a:ext cx="5472608" cy="530288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smtClean="0"/>
              <a:t>During </a:t>
            </a:r>
            <a:r>
              <a:rPr lang="en-US" sz="2400" dirty="0"/>
              <a:t>a unit on Daoism, my students dubbed me the </a:t>
            </a:r>
            <a:r>
              <a:rPr lang="en-US" sz="2400" i="1" dirty="0"/>
              <a:t>wu wei</a:t>
            </a:r>
            <a:r>
              <a:rPr lang="en-US" sz="2400" dirty="0"/>
              <a:t> teacher because they couldn’t believe I was so lazy</a:t>
            </a:r>
            <a:r>
              <a:rPr lang="en-US" sz="2400" dirty="0" smtClean="0"/>
              <a:t>. </a:t>
            </a:r>
          </a:p>
          <a:p>
            <a:pPr marL="0" indent="0">
              <a:buNone/>
            </a:pPr>
            <a:endParaRPr lang="en-US" sz="2400" dirty="0"/>
          </a:p>
          <a:p>
            <a:pPr marL="0" indent="0">
              <a:buNone/>
            </a:pPr>
            <a:r>
              <a:rPr lang="en-US" sz="2400" dirty="0" smtClean="0"/>
              <a:t>Faced </a:t>
            </a:r>
            <a:r>
              <a:rPr lang="en-US" sz="2400" dirty="0"/>
              <a:t>with students expecting to ‘learn’ passively, I teach by doing nothing (as little as possible), forcing students into roles of self-actualised, active learners.</a:t>
            </a:r>
          </a:p>
          <a:p>
            <a:pPr marL="0" indent="0">
              <a:buNone/>
            </a:pPr>
            <a:endParaRPr lang="en-US" sz="2400" dirty="0" smtClean="0"/>
          </a:p>
          <a:p>
            <a:pPr marL="0" indent="0">
              <a:buNone/>
            </a:pPr>
            <a:r>
              <a:rPr lang="en-US" sz="2400" dirty="0"/>
              <a:t>Partnership and student self-actualisation are two possible logical conclusions of student-centredness</a:t>
            </a:r>
            <a:r>
              <a:rPr lang="en-US" sz="2400" dirty="0" smtClean="0"/>
              <a:t>. For student-centred active learning, partnerships, or student learning generally, the implication is the same; the students drive the focus and activity of learning. The argument, then, is what do we need to do to help staff successfully implement these pedagogies.</a:t>
            </a:r>
            <a:endParaRPr lang="en-US" sz="2400" dirty="0"/>
          </a:p>
        </p:txBody>
      </p:sp>
    </p:spTree>
    <p:extLst>
      <p:ext uri="{BB962C8B-B14F-4D97-AF65-F5344CB8AC3E}">
        <p14:creationId xmlns:p14="http://schemas.microsoft.com/office/powerpoint/2010/main" val="16718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normAutofit/>
          </a:bodyPr>
          <a:lstStyle/>
          <a:p>
            <a:r>
              <a:rPr lang="en-US" dirty="0" smtClean="0"/>
              <a:t>SCL</a:t>
            </a:r>
            <a:endParaRPr lang="en-GB"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769713" y="0"/>
            <a:ext cx="1385428" cy="6690082"/>
          </a:xfrm>
          <a:prstGeom prst="rect">
            <a:avLst/>
          </a:prstGeom>
        </p:spPr>
      </p:pic>
      <p:sp>
        <p:nvSpPr>
          <p:cNvPr id="7" name="Content Placeholder 2"/>
          <p:cNvSpPr txBox="1">
            <a:spLocks/>
          </p:cNvSpPr>
          <p:nvPr/>
        </p:nvSpPr>
        <p:spPr>
          <a:xfrm>
            <a:off x="179512" y="1351362"/>
            <a:ext cx="8568952" cy="53028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400" dirty="0"/>
          </a:p>
        </p:txBody>
      </p:sp>
      <p:cxnSp>
        <p:nvCxnSpPr>
          <p:cNvPr id="6" name="Straight Arrow Connector 5"/>
          <p:cNvCxnSpPr/>
          <p:nvPr/>
        </p:nvCxnSpPr>
        <p:spPr>
          <a:xfrm>
            <a:off x="628650" y="4005064"/>
            <a:ext cx="7327726" cy="140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467544" y="4293096"/>
            <a:ext cx="1512168" cy="369332"/>
          </a:xfrm>
          <a:prstGeom prst="rect">
            <a:avLst/>
          </a:prstGeom>
          <a:noFill/>
        </p:spPr>
        <p:txBody>
          <a:bodyPr wrap="square" rtlCol="0">
            <a:spAutoFit/>
          </a:bodyPr>
          <a:lstStyle/>
          <a:p>
            <a:r>
              <a:rPr lang="en-US" dirty="0" smtClean="0"/>
              <a:t>Passive</a:t>
            </a:r>
            <a:endParaRPr lang="en-US" dirty="0"/>
          </a:p>
        </p:txBody>
      </p:sp>
      <p:sp>
        <p:nvSpPr>
          <p:cNvPr id="10" name="TextBox 9"/>
          <p:cNvSpPr txBox="1"/>
          <p:nvPr/>
        </p:nvSpPr>
        <p:spPr>
          <a:xfrm>
            <a:off x="6372200" y="4293096"/>
            <a:ext cx="1512168" cy="369332"/>
          </a:xfrm>
          <a:prstGeom prst="rect">
            <a:avLst/>
          </a:prstGeom>
          <a:noFill/>
        </p:spPr>
        <p:txBody>
          <a:bodyPr wrap="square" rtlCol="0">
            <a:spAutoFit/>
          </a:bodyPr>
          <a:lstStyle/>
          <a:p>
            <a:r>
              <a:rPr lang="en-US" dirty="0" smtClean="0"/>
              <a:t>Active</a:t>
            </a:r>
            <a:endParaRPr lang="en-US" dirty="0"/>
          </a:p>
        </p:txBody>
      </p:sp>
      <p:sp>
        <p:nvSpPr>
          <p:cNvPr id="11" name="TextBox 10"/>
          <p:cNvSpPr txBox="1"/>
          <p:nvPr/>
        </p:nvSpPr>
        <p:spPr>
          <a:xfrm>
            <a:off x="7421145" y="909103"/>
            <a:ext cx="1476164" cy="1200329"/>
          </a:xfrm>
          <a:prstGeom prst="rect">
            <a:avLst/>
          </a:prstGeom>
          <a:noFill/>
          <a:ln>
            <a:solidFill>
              <a:schemeClr val="tx1"/>
            </a:solidFill>
          </a:ln>
        </p:spPr>
        <p:txBody>
          <a:bodyPr wrap="square" rtlCol="0">
            <a:spAutoFit/>
          </a:bodyPr>
          <a:lstStyle/>
          <a:p>
            <a:r>
              <a:rPr lang="en-US" dirty="0" smtClean="0"/>
              <a:t>Employment;</a:t>
            </a:r>
          </a:p>
          <a:p>
            <a:r>
              <a:rPr lang="en-US" dirty="0" smtClean="0"/>
              <a:t>Research;</a:t>
            </a:r>
          </a:p>
          <a:p>
            <a:r>
              <a:rPr lang="en-US" dirty="0" smtClean="0"/>
              <a:t>Self-actualisation</a:t>
            </a:r>
          </a:p>
        </p:txBody>
      </p:sp>
      <p:sp>
        <p:nvSpPr>
          <p:cNvPr id="12" name="TextBox 11"/>
          <p:cNvSpPr txBox="1"/>
          <p:nvPr/>
        </p:nvSpPr>
        <p:spPr>
          <a:xfrm>
            <a:off x="4673303" y="1944388"/>
            <a:ext cx="2221291" cy="923330"/>
          </a:xfrm>
          <a:prstGeom prst="rect">
            <a:avLst/>
          </a:prstGeom>
          <a:noFill/>
          <a:ln>
            <a:solidFill>
              <a:schemeClr val="tx1"/>
            </a:solidFill>
          </a:ln>
        </p:spPr>
        <p:txBody>
          <a:bodyPr wrap="square" rtlCol="0">
            <a:spAutoFit/>
          </a:bodyPr>
          <a:lstStyle/>
          <a:p>
            <a:r>
              <a:rPr lang="en-US" dirty="0" smtClean="0"/>
              <a:t>Student-staff partnership;</a:t>
            </a:r>
          </a:p>
          <a:p>
            <a:r>
              <a:rPr lang="en-US" dirty="0" smtClean="0"/>
              <a:t>Research-led learning</a:t>
            </a:r>
            <a:endParaRPr lang="en-US" dirty="0"/>
          </a:p>
        </p:txBody>
      </p:sp>
      <p:cxnSp>
        <p:nvCxnSpPr>
          <p:cNvPr id="13" name="Straight Arrow Connector 12"/>
          <p:cNvCxnSpPr/>
          <p:nvPr/>
        </p:nvCxnSpPr>
        <p:spPr>
          <a:xfrm flipV="1">
            <a:off x="628650" y="980728"/>
            <a:ext cx="0" cy="30383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1" y="1366943"/>
            <a:ext cx="1584176" cy="369332"/>
          </a:xfrm>
          <a:prstGeom prst="rect">
            <a:avLst/>
          </a:prstGeom>
          <a:noFill/>
        </p:spPr>
        <p:txBody>
          <a:bodyPr wrap="square" rtlCol="0">
            <a:spAutoFit/>
          </a:bodyPr>
          <a:lstStyle/>
          <a:p>
            <a:r>
              <a:rPr lang="en-US" dirty="0" smtClean="0"/>
              <a:t>Unscaffolded</a:t>
            </a:r>
            <a:endParaRPr lang="en-US" dirty="0"/>
          </a:p>
        </p:txBody>
      </p:sp>
      <p:sp>
        <p:nvSpPr>
          <p:cNvPr id="17" name="TextBox 16"/>
          <p:cNvSpPr txBox="1"/>
          <p:nvPr/>
        </p:nvSpPr>
        <p:spPr>
          <a:xfrm>
            <a:off x="148932" y="3432749"/>
            <a:ext cx="1584176" cy="369332"/>
          </a:xfrm>
          <a:prstGeom prst="rect">
            <a:avLst/>
          </a:prstGeom>
          <a:noFill/>
        </p:spPr>
        <p:txBody>
          <a:bodyPr wrap="square" rtlCol="0">
            <a:spAutoFit/>
          </a:bodyPr>
          <a:lstStyle/>
          <a:p>
            <a:r>
              <a:rPr lang="en-US" dirty="0"/>
              <a:t>S</a:t>
            </a:r>
            <a:r>
              <a:rPr lang="en-US" dirty="0" smtClean="0"/>
              <a:t>caffolded</a:t>
            </a:r>
            <a:endParaRPr lang="en-US" dirty="0"/>
          </a:p>
        </p:txBody>
      </p:sp>
      <p:sp>
        <p:nvSpPr>
          <p:cNvPr id="18" name="TextBox 17"/>
          <p:cNvSpPr txBox="1"/>
          <p:nvPr/>
        </p:nvSpPr>
        <p:spPr>
          <a:xfrm>
            <a:off x="1313720" y="2667548"/>
            <a:ext cx="1314064" cy="1200329"/>
          </a:xfrm>
          <a:prstGeom prst="rect">
            <a:avLst/>
          </a:prstGeom>
          <a:noFill/>
          <a:ln>
            <a:solidFill>
              <a:schemeClr val="tx1"/>
            </a:solidFill>
          </a:ln>
        </p:spPr>
        <p:txBody>
          <a:bodyPr wrap="square" rtlCol="0">
            <a:spAutoFit/>
          </a:bodyPr>
          <a:lstStyle/>
          <a:p>
            <a:r>
              <a:rPr lang="en-US" dirty="0" smtClean="0"/>
              <a:t>Traditional learning; ‘banking’ model</a:t>
            </a:r>
            <a:endParaRPr lang="en-US" dirty="0"/>
          </a:p>
        </p:txBody>
      </p:sp>
      <p:sp>
        <p:nvSpPr>
          <p:cNvPr id="20" name="TextBox 19"/>
          <p:cNvSpPr txBox="1"/>
          <p:nvPr/>
        </p:nvSpPr>
        <p:spPr>
          <a:xfrm>
            <a:off x="3114749" y="1944388"/>
            <a:ext cx="1512168" cy="923330"/>
          </a:xfrm>
          <a:prstGeom prst="rect">
            <a:avLst/>
          </a:prstGeom>
          <a:noFill/>
          <a:ln>
            <a:solidFill>
              <a:schemeClr val="tx1"/>
            </a:solidFill>
          </a:ln>
        </p:spPr>
        <p:txBody>
          <a:bodyPr wrap="square" rtlCol="0">
            <a:spAutoFit/>
          </a:bodyPr>
          <a:lstStyle/>
          <a:p>
            <a:r>
              <a:rPr lang="en-US" i="1" dirty="0" smtClean="0"/>
              <a:t>Wu wei</a:t>
            </a:r>
            <a:r>
              <a:rPr lang="en-US" dirty="0" smtClean="0"/>
              <a:t> learning and teaching</a:t>
            </a:r>
            <a:endParaRPr lang="en-US" i="1" dirty="0"/>
          </a:p>
        </p:txBody>
      </p:sp>
      <p:sp>
        <p:nvSpPr>
          <p:cNvPr id="21" name="TextBox 20"/>
          <p:cNvSpPr txBox="1"/>
          <p:nvPr/>
        </p:nvSpPr>
        <p:spPr>
          <a:xfrm>
            <a:off x="628650" y="5157192"/>
            <a:ext cx="8047806" cy="1200329"/>
          </a:xfrm>
          <a:prstGeom prst="rect">
            <a:avLst/>
          </a:prstGeom>
          <a:noFill/>
        </p:spPr>
        <p:txBody>
          <a:bodyPr wrap="square" rtlCol="0">
            <a:spAutoFit/>
          </a:bodyPr>
          <a:lstStyle/>
          <a:p>
            <a:r>
              <a:rPr lang="en-US" sz="2400" dirty="0" smtClean="0"/>
              <a:t>I conceive of pedagogical ideas like wu wei teaching as being necessary for whatever the logical conclusions of student-centred learning is.</a:t>
            </a:r>
            <a:endParaRPr lang="en-US" sz="2400" dirty="0"/>
          </a:p>
        </p:txBody>
      </p:sp>
    </p:spTree>
    <p:extLst>
      <p:ext uri="{BB962C8B-B14F-4D97-AF65-F5344CB8AC3E}">
        <p14:creationId xmlns:p14="http://schemas.microsoft.com/office/powerpoint/2010/main" val="290070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5108</Words>
  <Application>Microsoft Office PowerPoint</Application>
  <PresentationFormat>On-screen Show (4:3)</PresentationFormat>
  <Paragraphs>373</Paragraphs>
  <Slides>41</Slides>
  <Notes>32</Notes>
  <HiddenSlides>8</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Educational Developers Thinking Aloud Speakeasy 2: Wu Wei Learning and Teaching    </vt:lpstr>
      <vt:lpstr>welcome</vt:lpstr>
      <vt:lpstr>PowerPoint Presentation</vt:lpstr>
      <vt:lpstr>Who am I</vt:lpstr>
      <vt:lpstr>Wu Wei</vt:lpstr>
      <vt:lpstr>Wu Wei</vt:lpstr>
      <vt:lpstr>Wu Wei</vt:lpstr>
      <vt:lpstr>Doing without doing/purposeful inaction</vt:lpstr>
      <vt:lpstr>SCL</vt:lpstr>
      <vt:lpstr>Simon Varwell’s sparqs staircase</vt:lpstr>
      <vt:lpstr>Wu Wei and Rulers in Daoist Thinking</vt:lpstr>
      <vt:lpstr>Wu Wei and Rulers</vt:lpstr>
      <vt:lpstr>Ziran</vt:lpstr>
      <vt:lpstr>Ziran</vt:lpstr>
      <vt:lpstr>Ziran in Systems</vt:lpstr>
      <vt:lpstr>Ziran and Learning and Teaching</vt:lpstr>
      <vt:lpstr>Wu Wei, Ziran and Laurillard</vt:lpstr>
      <vt:lpstr>Wu Wei and Practical Wisdom in HE</vt:lpstr>
      <vt:lpstr>You bu yu</vt:lpstr>
      <vt:lpstr>Wu Wei and Flow</vt:lpstr>
      <vt:lpstr>Can this be Positive Cultivation? </vt:lpstr>
      <vt:lpstr>Can this be positive cultivation? </vt:lpstr>
      <vt:lpstr>The Doing in Not-doing</vt:lpstr>
      <vt:lpstr>Getting to Wu Wei in a Chinese Context </vt:lpstr>
      <vt:lpstr>Why Wu Wei? Tradition, Context and Power</vt:lpstr>
      <vt:lpstr>Why Wu Wei? Psychology and Flow</vt:lpstr>
      <vt:lpstr>Why Wu Wei? Psychology and Flow</vt:lpstr>
      <vt:lpstr>Why Wu Wei? Student Accomplishment</vt:lpstr>
      <vt:lpstr>Why Wu Wei? Student Peak Performance</vt:lpstr>
      <vt:lpstr>Why Wu Wei? Spontaneity </vt:lpstr>
      <vt:lpstr>Why Wu Wei? Authenticity  </vt:lpstr>
      <vt:lpstr>Why Wu Wei? Academic identity</vt:lpstr>
      <vt:lpstr>Why Wu Wei? Relevant models</vt:lpstr>
      <vt:lpstr>Daodejing Ch. 49</vt:lpstr>
      <vt:lpstr>Daodejing Ch. 51</vt:lpstr>
      <vt:lpstr>Daodejing Ch. 77</vt:lpstr>
      <vt:lpstr>PowerPoint Presentation</vt:lpstr>
      <vt:lpstr>Thank you  多言数穷    不如守中  Too many words lead to quick exhaustion; Better stay centred. Dao ch. 5 charlie.reis@xjtlu.edu.cn</vt:lpstr>
      <vt:lpstr>Sources</vt:lpstr>
      <vt:lpstr>Sources</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Developers Thinking Aloud Speakeasy 2: Wu Wei Learning and Teaching    Charlie Reis, Educational Development Unit, Xi’an Jiaotong-Liverpool University</dc:title>
  <dc:creator>Julie</dc:creator>
  <cp:lastModifiedBy>Julie</cp:lastModifiedBy>
  <cp:revision>19</cp:revision>
  <dcterms:created xsi:type="dcterms:W3CDTF">2020-12-10T08:42:36Z</dcterms:created>
  <dcterms:modified xsi:type="dcterms:W3CDTF">2021-01-21T13:12:18Z</dcterms:modified>
</cp:coreProperties>
</file>